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56" r:id="rId14"/>
    <p:sldId id="265" r:id="rId15"/>
    <p:sldId id="267" r:id="rId16"/>
    <p:sldId id="269" r:id="rId17"/>
    <p:sldId id="270" r:id="rId18"/>
    <p:sldId id="266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70" d="100"/>
          <a:sy n="70" d="100"/>
        </p:scale>
        <p:origin x="4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5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8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449C-3822-42A8-8957-72E06832995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F864-7D46-46F8-8CAC-9A8FEC49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dolf-hitler/interactives/inside-wwii-interactiv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QA6QBObI6Po&amp;feature=related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/>
          </a:p>
          <a:p>
            <a:pPr algn="ctr"/>
            <a:r>
              <a:rPr lang="en-US" sz="4400" b="1" dirty="0" smtClean="0"/>
              <a:t>“All that is necessary for the triumph of evil is that good men do nothing.”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			</a:t>
            </a:r>
            <a:r>
              <a:rPr lang="en-US" sz="2000" dirty="0" smtClean="0"/>
              <a:t>-  quote usually attributed to Edmund Burke,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18C Irish philosopher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9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5400"/>
            <a:ext cx="464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Neville Chamberlain </a:t>
            </a:r>
            <a:r>
              <a:rPr lang="en-US" sz="2000" dirty="0" smtClean="0"/>
              <a:t>was the British </a:t>
            </a:r>
            <a:r>
              <a:rPr lang="en-US" sz="2000" dirty="0"/>
              <a:t>P</a:t>
            </a:r>
            <a:r>
              <a:rPr lang="en-US" sz="2000" dirty="0" smtClean="0"/>
              <a:t>rime Minister between 1937 and 1940.</a:t>
            </a:r>
          </a:p>
          <a:p>
            <a:endParaRPr lang="en-US" sz="2000" dirty="0"/>
          </a:p>
          <a:p>
            <a:r>
              <a:rPr lang="en-US" sz="2000" dirty="0" smtClean="0"/>
              <a:t>Like many in Britain who had lived through World War I, </a:t>
            </a:r>
            <a:r>
              <a:rPr lang="en-US" sz="2000" dirty="0" smtClean="0">
                <a:solidFill>
                  <a:srgbClr val="FF0000"/>
                </a:solidFill>
              </a:rPr>
              <a:t>Chamberlain was determined to avoid another war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He traveled to Munich for talks with Hitler in 1938 and signed an treaty with Adolf Hitler: Britain and France accepted that the Czech region called the Sudetenland should be ceded to Germany.</a:t>
            </a:r>
            <a:endParaRPr lang="en-US" sz="2000" i="1" dirty="0" smtClean="0"/>
          </a:p>
          <a:p>
            <a:endParaRPr lang="en-US" sz="2000" dirty="0"/>
          </a:p>
          <a:p>
            <a:r>
              <a:rPr lang="en-US" sz="2000" dirty="0" smtClean="0"/>
              <a:t>Historically, </a:t>
            </a:r>
            <a:r>
              <a:rPr lang="en-US" sz="2000" dirty="0" smtClean="0">
                <a:solidFill>
                  <a:srgbClr val="FF0000"/>
                </a:solidFill>
              </a:rPr>
              <a:t>he is most-remembered for the </a:t>
            </a:r>
            <a:r>
              <a:rPr lang="en-US" sz="2000" i="1" dirty="0" smtClean="0">
                <a:solidFill>
                  <a:srgbClr val="FF0000"/>
                </a:solidFill>
              </a:rPr>
              <a:t>policy of </a:t>
            </a:r>
            <a:r>
              <a:rPr lang="en-US" sz="2000" i="1" u="sng" dirty="0" smtClean="0">
                <a:solidFill>
                  <a:srgbClr val="FF0000"/>
                </a:solidFill>
              </a:rPr>
              <a:t>appeasement</a:t>
            </a:r>
            <a:r>
              <a:rPr lang="en-US" sz="2000" i="1" dirty="0" smtClean="0"/>
              <a:t>.</a:t>
            </a:r>
          </a:p>
          <a:p>
            <a:endParaRPr lang="en-US" sz="1600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2057400"/>
            <a:ext cx="2619238" cy="39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19" y="376282"/>
            <a:ext cx="579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…talk!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4546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3400"/>
            <a:ext cx="571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267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Munich Conference:</a:t>
            </a:r>
          </a:p>
          <a:p>
            <a:endParaRPr lang="en-US" dirty="0"/>
          </a:p>
          <a:p>
            <a:r>
              <a:rPr lang="en-US" dirty="0" smtClean="0"/>
              <a:t>Hitler meets with Chamberlain. </a:t>
            </a:r>
          </a:p>
          <a:p>
            <a:r>
              <a:rPr lang="en-US" b="1" dirty="0" smtClean="0"/>
              <a:t>Consider: what were their motivations?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6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1319"/>
            <a:ext cx="76962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  <a:cs typeface="Aharoni" pitchFamily="2" charset="-79"/>
              </a:rPr>
              <a:t>Appeasement </a:t>
            </a:r>
          </a:p>
          <a:p>
            <a:pPr algn="ctr"/>
            <a:r>
              <a:rPr lang="en-US" sz="3300" b="1" u="sng" dirty="0" smtClean="0">
                <a:solidFill>
                  <a:srgbClr val="FF0000"/>
                </a:solidFill>
              </a:rPr>
              <a:t>Munich Agreement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physical annexation by Germany of the Sudetenland.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his had military consequences for Czechoslovakia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as most of its factories and defensive fortifications</a:t>
            </a:r>
            <a:r>
              <a:rPr lang="en-US" sz="1600" dirty="0" smtClean="0"/>
              <a:t> were located there. Czechoslovakia  was defenseless.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/>
          </a:p>
          <a:p>
            <a:pPr lvl="1"/>
            <a:endParaRPr lang="en-US" sz="3300" dirty="0"/>
          </a:p>
          <a:p>
            <a:pPr algn="ctr"/>
            <a:endParaRPr lang="en-US" sz="3300" dirty="0" smtClean="0"/>
          </a:p>
          <a:p>
            <a:pPr algn="ctr"/>
            <a:endParaRPr lang="en-US" sz="3300" dirty="0"/>
          </a:p>
          <a:p>
            <a:pPr algn="ctr"/>
            <a:endParaRPr lang="en-US" sz="3300" dirty="0" smtClean="0"/>
          </a:p>
          <a:p>
            <a:pPr algn="ctr"/>
            <a:endParaRPr lang="en-US" sz="2200" dirty="0" smtClean="0"/>
          </a:p>
          <a:p>
            <a:pPr algn="ctr"/>
            <a:endParaRPr lang="en-US" sz="4400" dirty="0" smtClean="0"/>
          </a:p>
          <a:p>
            <a:pPr algn="ctr"/>
            <a:endParaRPr lang="en-US" sz="3300" dirty="0" smtClean="0"/>
          </a:p>
          <a:p>
            <a:pPr algn="ctr"/>
            <a:endParaRPr lang="en-US" sz="3300" dirty="0"/>
          </a:p>
          <a:p>
            <a:pPr algn="ctr"/>
            <a:endParaRPr lang="en-US" sz="33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99600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69325"/>
            <a:ext cx="361667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3657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“Peace in our time”</a:t>
            </a:r>
          </a:p>
          <a:p>
            <a:pPr marL="285750" indent="-285750" algn="ctr">
              <a:buFontTx/>
              <a:buChar char="-"/>
            </a:pPr>
            <a:endParaRPr lang="en-US" sz="2400" dirty="0" smtClean="0"/>
          </a:p>
          <a:p>
            <a:pPr marL="285750" indent="-285750" algn="ctr">
              <a:buFontTx/>
              <a:buChar char="-"/>
            </a:pPr>
            <a:r>
              <a:rPr lang="en-US" sz="2400" dirty="0" smtClean="0"/>
              <a:t>Neville Chamberlain, September 1938</a:t>
            </a:r>
          </a:p>
          <a:p>
            <a:pPr algn="ctr"/>
            <a:r>
              <a:rPr lang="en-US" dirty="0" smtClean="0">
                <a:hlinkClick r:id="rId3"/>
              </a:rPr>
              <a:t>http://www.youtube.com/watch?v=Skvw5BqTEO0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3166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700" b="1" dirty="0" smtClean="0">
                <a:latin typeface="+mn-lt"/>
              </a:rPr>
              <a:t/>
            </a:r>
            <a:br>
              <a:rPr lang="en-US" sz="3700" b="1" dirty="0" smtClean="0">
                <a:latin typeface="+mn-lt"/>
              </a:rPr>
            </a:br>
            <a:r>
              <a:rPr lang="en-US" sz="3700" b="1" dirty="0" smtClean="0">
                <a:latin typeface="+mn-lt"/>
              </a:rPr>
              <a:t>One man made his views </a:t>
            </a:r>
            <a:br>
              <a:rPr lang="en-US" sz="3700" b="1" dirty="0" smtClean="0">
                <a:latin typeface="+mn-lt"/>
              </a:rPr>
            </a:br>
            <a:r>
              <a:rPr lang="en-US" sz="3700" b="1" dirty="0" smtClean="0">
                <a:latin typeface="+mn-lt"/>
              </a:rPr>
              <a:t>on </a:t>
            </a:r>
            <a:r>
              <a:rPr lang="en-US" sz="3700" b="1" u="sng" dirty="0" smtClean="0">
                <a:latin typeface="+mn-lt"/>
              </a:rPr>
              <a:t>appeasement</a:t>
            </a:r>
            <a:r>
              <a:rPr lang="en-US" sz="3700" b="1" dirty="0" smtClean="0">
                <a:latin typeface="+mn-lt"/>
              </a:rPr>
              <a:t> clear:</a:t>
            </a:r>
            <a:r>
              <a:rPr lang="en-US" i="1" dirty="0" smtClean="0">
                <a:latin typeface="+mn-lt"/>
              </a:rPr>
              <a:t/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/>
            </a:r>
            <a:br>
              <a:rPr lang="en-US" i="1" dirty="0" smtClean="0">
                <a:latin typeface="+mn-lt"/>
              </a:rPr>
            </a:br>
            <a:r>
              <a:rPr lang="en-US" sz="4900" i="1" dirty="0">
                <a:latin typeface="+mn-lt"/>
              </a:rPr>
              <a:t/>
            </a:r>
            <a:br>
              <a:rPr lang="en-US" sz="4900" i="1" dirty="0">
                <a:latin typeface="+mn-lt"/>
              </a:rPr>
            </a:br>
            <a:r>
              <a:rPr lang="en-US" sz="4900" i="1" dirty="0" smtClean="0">
                <a:latin typeface="+mn-lt"/>
              </a:rPr>
              <a:t>"You were given the choice between war and dishonor. </a:t>
            </a:r>
            <a:br>
              <a:rPr lang="en-US" sz="4900" i="1" dirty="0" smtClean="0">
                <a:latin typeface="+mn-lt"/>
              </a:rPr>
            </a:br>
            <a:r>
              <a:rPr lang="en-US" sz="4900" i="1" dirty="0">
                <a:latin typeface="+mn-lt"/>
              </a:rPr>
              <a:t>Y</a:t>
            </a:r>
            <a:r>
              <a:rPr lang="en-US" sz="4900" i="1" dirty="0" smtClean="0">
                <a:latin typeface="+mn-lt"/>
              </a:rPr>
              <a:t>ou chose dishonor…</a:t>
            </a:r>
            <a:br>
              <a:rPr lang="en-US" sz="4900" i="1" dirty="0" smtClean="0">
                <a:latin typeface="+mn-lt"/>
              </a:rPr>
            </a:br>
            <a:endParaRPr lang="en-US" sz="49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8768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…and you will have war."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26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320" y="4343400"/>
            <a:ext cx="84963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“An appeaser is one who feeds a crocodile, hoping it will eat him last.”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Winston Churchill 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Germany Gets Aggressive</a:t>
            </a:r>
            <a:endParaRPr lang="en-US" b="1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http://www.history.com/topics/adolf-hitler/interactives/inside-wwii-interactive</a:t>
            </a:r>
            <a:endParaRPr lang="en-US" dirty="0" smtClean="0"/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660032"/>
            <a:ext cx="2930978" cy="37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4038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</a:rPr>
              <a:t>Winston Churchill</a:t>
            </a:r>
            <a:r>
              <a:rPr lang="en-US" dirty="0" smtClean="0"/>
              <a:t>, in the British government at the time, </a:t>
            </a:r>
            <a:r>
              <a:rPr lang="en-US" dirty="0" smtClean="0">
                <a:solidFill>
                  <a:srgbClr val="FF0000"/>
                </a:solidFill>
              </a:rPr>
              <a:t>warned the free world about appeasing Hitler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warned against German rearmament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He was an optimist and inspiring speaker.</a:t>
            </a:r>
          </a:p>
          <a:p>
            <a:endParaRPr lang="en-US" dirty="0"/>
          </a:p>
          <a:p>
            <a:r>
              <a:rPr lang="en-US" dirty="0" smtClean="0"/>
              <a:t>He would serve as </a:t>
            </a:r>
            <a:r>
              <a:rPr lang="en-US" dirty="0" smtClean="0">
                <a:solidFill>
                  <a:srgbClr val="FF0000"/>
                </a:solidFill>
              </a:rPr>
              <a:t>Prime Minister during WW2</a:t>
            </a:r>
            <a:r>
              <a:rPr lang="en-US" dirty="0" smtClean="0"/>
              <a:t>, and lead Britain through it’s darkest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“…do nothing…”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000" b="1" dirty="0" smtClean="0">
                <a:solidFill>
                  <a:srgbClr val="FF0000"/>
                </a:solidFill>
              </a:rPr>
              <a:t>Appeasement: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giving in to an aggressor to avoid war</a:t>
            </a:r>
            <a:r>
              <a:rPr lang="en-US" sz="2700" b="1" dirty="0" smtClean="0"/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225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  <a:cs typeface="Aharoni" pitchFamily="2" charset="-79"/>
              </a:rPr>
              <a:t>Timeline: Appeasement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700" b="1" dirty="0" smtClean="0">
                <a:solidFill>
                  <a:srgbClr val="FF0000"/>
                </a:solidFill>
              </a:rPr>
              <a:t>1935: </a:t>
            </a:r>
            <a:r>
              <a:rPr lang="en-US" sz="3700" dirty="0" smtClean="0">
                <a:solidFill>
                  <a:srgbClr val="FF0000"/>
                </a:solidFill>
              </a:rPr>
              <a:t>Hitler </a:t>
            </a:r>
            <a:r>
              <a:rPr lang="en-US" sz="3700" dirty="0">
                <a:solidFill>
                  <a:srgbClr val="FF0000"/>
                </a:solidFill>
              </a:rPr>
              <a:t>rebuilds the German army</a:t>
            </a:r>
            <a:r>
              <a:rPr lang="en-US" sz="3700" dirty="0"/>
              <a:t>.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 smtClean="0"/>
              <a:t>This </a:t>
            </a:r>
            <a:r>
              <a:rPr lang="en-US" sz="3700" dirty="0"/>
              <a:t>is clearly in violation of the Versailles Treaty signed after World War I.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11" y="1423851"/>
            <a:ext cx="1676400" cy="16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2" y="3352800"/>
            <a:ext cx="4494497" cy="311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10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7630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  <a:cs typeface="Aharoni" pitchFamily="2" charset="-79"/>
              </a:rPr>
              <a:t>Appeasement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700" b="1" dirty="0" smtClean="0"/>
              <a:t>1936</a:t>
            </a:r>
            <a:r>
              <a:rPr lang="en-US" sz="3700" dirty="0" smtClean="0"/>
              <a:t>: Hitler </a:t>
            </a:r>
            <a:r>
              <a:rPr lang="en-US" sz="3700" dirty="0">
                <a:solidFill>
                  <a:srgbClr val="FF0000"/>
                </a:solidFill>
              </a:rPr>
              <a:t>takes control of the </a:t>
            </a:r>
            <a:r>
              <a:rPr lang="en-US" sz="3700" b="1" u="sng" dirty="0">
                <a:solidFill>
                  <a:srgbClr val="FF0000"/>
                </a:solidFill>
              </a:rPr>
              <a:t>Rhineland</a:t>
            </a:r>
            <a:r>
              <a:rPr lang="en-US" sz="3700" dirty="0">
                <a:solidFill>
                  <a:srgbClr val="FF0000"/>
                </a:solidFill>
              </a:rPr>
              <a:t> and begins to rebuild the </a:t>
            </a:r>
            <a:r>
              <a:rPr lang="en-US" sz="3700" dirty="0" smtClean="0">
                <a:solidFill>
                  <a:srgbClr val="FF0000"/>
                </a:solidFill>
              </a:rPr>
              <a:t>industry </a:t>
            </a:r>
            <a:r>
              <a:rPr lang="en-US" sz="3700" dirty="0" smtClean="0"/>
              <a:t>there</a:t>
            </a:r>
            <a:r>
              <a:rPr lang="en-US" sz="3700" dirty="0"/>
              <a:t>.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This is also a violation </a:t>
            </a:r>
            <a:r>
              <a:rPr lang="en-US" sz="3700" dirty="0"/>
              <a:t>of the Versailles Treaty</a:t>
            </a:r>
            <a:r>
              <a:rPr lang="en-US" sz="3700" dirty="0" smtClean="0"/>
              <a:t>. 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3306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3733800"/>
            <a:ext cx="3048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The Rhineland was a </a:t>
            </a:r>
            <a:r>
              <a:rPr lang="en-US" sz="2200" b="1" dirty="0" smtClean="0">
                <a:solidFill>
                  <a:srgbClr val="FF0000"/>
                </a:solidFill>
              </a:rPr>
              <a:t>demilitarized zone </a:t>
            </a:r>
            <a:r>
              <a:rPr lang="en-US" sz="2200" dirty="0" smtClean="0">
                <a:solidFill>
                  <a:srgbClr val="FF0000"/>
                </a:solidFill>
              </a:rPr>
              <a:t>– meant to buffer France from Germany</a:t>
            </a:r>
            <a:r>
              <a:rPr lang="en-US" sz="2200" dirty="0" smtClean="0"/>
              <a:t>.  It is also a heavily industrialized area…good for military hardware production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  <a:cs typeface="Aharoni" pitchFamily="2" charset="-79"/>
              </a:rPr>
              <a:t>Appeasement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1936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Rome-Berlin Axis created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2438400" cy="33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99843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  <a:cs typeface="Aharoni" pitchFamily="2" charset="-79"/>
              </a:rPr>
              <a:t>Appeasement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1938: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u="sng" dirty="0" smtClean="0">
                <a:solidFill>
                  <a:srgbClr val="FF0000"/>
                </a:solidFill>
              </a:rPr>
              <a:t>Anschluss*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Hitler </a:t>
            </a:r>
            <a:r>
              <a:rPr lang="en-US" sz="3200" dirty="0">
                <a:solidFill>
                  <a:srgbClr val="FF0000"/>
                </a:solidFill>
              </a:rPr>
              <a:t>sends troops into Austria </a:t>
            </a:r>
            <a:r>
              <a:rPr lang="en-US" sz="3200" dirty="0"/>
              <a:t>to “reunify the German people</a:t>
            </a:r>
            <a:r>
              <a:rPr lang="en-US" sz="3200" dirty="0" smtClean="0"/>
              <a:t>.”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    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67567"/>
            <a:ext cx="5029200" cy="395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5943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*Connection/</a:t>
            </a:r>
          </a:p>
          <a:p>
            <a:r>
              <a:rPr lang="en-US" dirty="0" smtClean="0"/>
              <a:t>annexation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1400" cy="461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617"/>
            <a:ext cx="4744845" cy="31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484528"/>
            <a:ext cx="2257425" cy="32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49402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http://www.youtube.com/watch?v=QA6QBObI6Po&amp;feature=related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99843"/>
            <a:ext cx="8915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  <a:cs typeface="Aharoni" pitchFamily="2" charset="-79"/>
              </a:rPr>
              <a:t>Appeasement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000" b="1" dirty="0"/>
              <a:t>1938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0000"/>
                </a:solidFill>
              </a:rPr>
              <a:t>Hitler </a:t>
            </a:r>
            <a:r>
              <a:rPr lang="en-US" sz="3000" dirty="0" smtClean="0">
                <a:solidFill>
                  <a:srgbClr val="FF0000"/>
                </a:solidFill>
              </a:rPr>
              <a:t>annexes the </a:t>
            </a:r>
            <a:r>
              <a:rPr lang="en-US" sz="3000" u="sng" dirty="0">
                <a:solidFill>
                  <a:srgbClr val="FF0000"/>
                </a:solidFill>
              </a:rPr>
              <a:t>Sudetenland</a:t>
            </a:r>
            <a:r>
              <a:rPr lang="en-US" sz="3000" dirty="0">
                <a:solidFill>
                  <a:srgbClr val="FF0000"/>
                </a:solidFill>
              </a:rPr>
              <a:t> from Czechoslovakia</a:t>
            </a:r>
            <a:r>
              <a:rPr lang="en-US" sz="3000" dirty="0"/>
              <a:t>.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Sudetenland, filled with ethnic Germans, is a 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heavy industrial region </a:t>
            </a:r>
            <a:r>
              <a:rPr lang="en-US" sz="2000" dirty="0" smtClean="0">
                <a:effectLst/>
              </a:rPr>
              <a:t>with many fortifications in the event of conflict. 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Many Sudeten Germans welcomed </a:t>
            </a:r>
            <a:r>
              <a:rPr lang="en-US" sz="2000" u="sng" dirty="0" smtClean="0">
                <a:effectLst/>
              </a:rPr>
              <a:t>annexation</a:t>
            </a:r>
            <a:r>
              <a:rPr lang="en-US" sz="2000" dirty="0" smtClean="0">
                <a:effectLst/>
              </a:rPr>
              <a:t> by Germany.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72200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Germany was taking lands and re-arming!  It must be time to…</a:t>
            </a:r>
            <a:endParaRPr lang="en-US" sz="25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83" y="2811644"/>
            <a:ext cx="4759234" cy="32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2F4143-BEF9-4268-B745-A932BB76DA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8BFE9D-2DAF-4952-8CFD-660BBFFFA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2E0B6-AA5A-4CAA-9113-DF74BA24E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298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Office Theme</vt:lpstr>
      <vt:lpstr>PowerPoint Presentation</vt:lpstr>
      <vt:lpstr> “…do nothing…”   Appeasement:  giving in to an aggressor to avoid war.</vt:lpstr>
      <vt:lpstr>Timeline: Appeasement    1935: Hitler rebuilds the German army.   This is clearly in violation of the Versailles Treaty signed after World War I.    </vt:lpstr>
      <vt:lpstr>PowerPoint Presentation</vt:lpstr>
      <vt:lpstr>Appeasement  1936: Hitler takes control of the Rhineland and begins to rebuild the industry there.  This is also a violation of the Versailles Treaty.    </vt:lpstr>
      <vt:lpstr>Appeasement  1936: Rome-Berlin Axis created.       </vt:lpstr>
      <vt:lpstr>Appeasement  1938: The Anschluss*: Hitler sends troops into Austria to “reunify the German people.”                                    </vt:lpstr>
      <vt:lpstr>PowerPoint Presentation</vt:lpstr>
      <vt:lpstr>Appeasement  1938: Hitler annexes the Sudetenland from Czechoslovakia.  The Sudetenland, filled with ethnic Germans, is a heavy industrial region with many fortifications in the event of conflict.  Many Sudeten Germans welcomed annexation by Germany.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One man made his views  on appeasement clear:   "You were given the choice between war and dishonor.  You chose dishonor… </vt:lpstr>
      <vt:lpstr>PowerPoint Presentation</vt:lpstr>
    </vt:vector>
  </TitlesOfParts>
  <Company>The Stanwich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Stanwich School</dc:creator>
  <cp:lastModifiedBy>Samantha Copeland</cp:lastModifiedBy>
  <cp:revision>18</cp:revision>
  <dcterms:created xsi:type="dcterms:W3CDTF">2012-02-23T02:47:02Z</dcterms:created>
  <dcterms:modified xsi:type="dcterms:W3CDTF">2017-11-15T17:02:55Z</dcterms:modified>
</cp:coreProperties>
</file>