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474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363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026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23822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81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39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800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2628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919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07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25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0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707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183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140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3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24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A115B8C-F785-4BA0-871B-9C64562ED70B}" type="datetimeFigureOut">
              <a:rPr lang="en-US" smtClean="0"/>
              <a:t>11/15/2017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E6A065-DA09-4EBE-A6AE-492A7A920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78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Beginning of World War II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680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America: Isolationism or Interventionism?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United States had to decide what role they should take in World War II</a:t>
            </a:r>
          </a:p>
          <a:p>
            <a:r>
              <a:rPr lang="en-US" dirty="0" smtClean="0"/>
              <a:t>Should the United States stay isolated and allow Europe to fight it’s own war?</a:t>
            </a:r>
          </a:p>
          <a:p>
            <a:r>
              <a:rPr lang="en-US" dirty="0" smtClean="0"/>
              <a:t>Should the United States join the fight to defend it’s allies from World War I?</a:t>
            </a:r>
          </a:p>
          <a:p>
            <a:r>
              <a:rPr lang="en-US" dirty="0" smtClean="0"/>
              <a:t>The United States would argue this topic until one major event made the decision for them: The Bombing of Pearl Harbor- December 7</a:t>
            </a:r>
            <a:r>
              <a:rPr lang="en-US" baseline="30000" dirty="0" smtClean="0"/>
              <a:t>th</a:t>
            </a:r>
            <a:r>
              <a:rPr lang="en-US" dirty="0" smtClean="0"/>
              <a:t>, 1941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3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Nazi-Soviet Non-Aggression Pact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August </a:t>
            </a:r>
            <a:r>
              <a:rPr lang="en-US" b="1" dirty="0"/>
              <a:t>23, 1939</a:t>
            </a:r>
          </a:p>
          <a:p>
            <a:r>
              <a:rPr lang="en-US" dirty="0" smtClean="0"/>
              <a:t>An </a:t>
            </a:r>
            <a:r>
              <a:rPr lang="en-US" dirty="0">
                <a:solidFill>
                  <a:srgbClr val="FF0000"/>
                </a:solidFill>
              </a:rPr>
              <a:t>agreement under </a:t>
            </a:r>
            <a:r>
              <a:rPr lang="en-US" dirty="0" smtClean="0">
                <a:solidFill>
                  <a:srgbClr val="FF0000"/>
                </a:solidFill>
              </a:rPr>
              <a:t>which Germany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USSR pledged </a:t>
            </a:r>
            <a:r>
              <a:rPr lang="en-US" dirty="0">
                <a:solidFill>
                  <a:srgbClr val="FF0000"/>
                </a:solidFill>
              </a:rPr>
              <a:t>to not attack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>one another</a:t>
            </a:r>
            <a:r>
              <a:rPr lang="en-US" dirty="0"/>
              <a:t>.</a:t>
            </a:r>
          </a:p>
          <a:p>
            <a:r>
              <a:rPr lang="en-US" dirty="0" smtClean="0"/>
              <a:t>Secretly</a:t>
            </a:r>
            <a:r>
              <a:rPr lang="en-US" dirty="0"/>
              <a:t>, they </a:t>
            </a:r>
            <a:r>
              <a:rPr lang="en-US" dirty="0">
                <a:solidFill>
                  <a:srgbClr val="FF0000"/>
                </a:solidFill>
              </a:rPr>
              <a:t>agreed </a:t>
            </a:r>
            <a:r>
              <a:rPr lang="en-US" dirty="0" smtClean="0">
                <a:solidFill>
                  <a:srgbClr val="FF0000"/>
                </a:solidFill>
              </a:rPr>
              <a:t>to invade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and </a:t>
            </a:r>
            <a:r>
              <a:rPr lang="en-US" dirty="0">
                <a:solidFill>
                  <a:srgbClr val="FF0000"/>
                </a:solidFill>
              </a:rPr>
              <a:t>divide </a:t>
            </a:r>
            <a:r>
              <a:rPr lang="en-US" dirty="0" smtClean="0">
                <a:solidFill>
                  <a:srgbClr val="FF0000"/>
                </a:solidFill>
              </a:rPr>
              <a:t>up Poland</a:t>
            </a:r>
            <a:r>
              <a:rPr lang="en-US" dirty="0"/>
              <a:t>.</a:t>
            </a:r>
          </a:p>
          <a:p>
            <a:r>
              <a:rPr lang="en-US" dirty="0" smtClean="0"/>
              <a:t>Germany’s </a:t>
            </a:r>
            <a:r>
              <a:rPr lang="en-US" dirty="0"/>
              <a:t>eastern </a:t>
            </a:r>
            <a:r>
              <a:rPr lang="en-US" dirty="0" smtClean="0"/>
              <a:t>border was</a:t>
            </a:r>
            <a:br>
              <a:rPr lang="en-US" dirty="0" smtClean="0"/>
            </a:br>
            <a:r>
              <a:rPr lang="en-US" dirty="0" smtClean="0"/>
              <a:t>now </a:t>
            </a:r>
            <a:r>
              <a:rPr lang="en-US" dirty="0"/>
              <a:t>secure from </a:t>
            </a:r>
            <a:r>
              <a:rPr lang="en-US" dirty="0" smtClean="0"/>
              <a:t>a  Soviet </a:t>
            </a:r>
            <a:r>
              <a:rPr lang="en-US" dirty="0"/>
              <a:t>attack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0235" y="1566928"/>
            <a:ext cx="4684880" cy="486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7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232981"/>
          </a:xfrm>
        </p:spPr>
        <p:txBody>
          <a:bodyPr/>
          <a:lstStyle/>
          <a:p>
            <a:r>
              <a:rPr lang="en-US" dirty="0" smtClean="0"/>
              <a:t>Start of WWII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</a:t>
            </a:r>
            <a:r>
              <a:rPr lang="en-US" dirty="0"/>
              <a:t>September 1, </a:t>
            </a:r>
            <a:r>
              <a:rPr lang="en-US" dirty="0">
                <a:solidFill>
                  <a:srgbClr val="FF0000"/>
                </a:solidFill>
              </a:rPr>
              <a:t>1939 Germany invaded Poland</a:t>
            </a:r>
            <a:r>
              <a:rPr lang="en-US" dirty="0"/>
              <a:t>; </a:t>
            </a:r>
            <a:r>
              <a:rPr lang="en-US" dirty="0" smtClean="0"/>
              <a:t>this made </a:t>
            </a:r>
            <a:r>
              <a:rPr lang="en-US" dirty="0"/>
              <a:t>it clear that </a:t>
            </a:r>
            <a:r>
              <a:rPr lang="en-US" dirty="0">
                <a:solidFill>
                  <a:srgbClr val="FF0000"/>
                </a:solidFill>
              </a:rPr>
              <a:t>Hitler was not going to stop </a:t>
            </a:r>
            <a:r>
              <a:rPr lang="en-US" dirty="0" smtClean="0">
                <a:solidFill>
                  <a:srgbClr val="FF0000"/>
                </a:solidFill>
              </a:rPr>
              <a:t>his aggressive </a:t>
            </a:r>
            <a:r>
              <a:rPr lang="en-US" dirty="0">
                <a:solidFill>
                  <a:srgbClr val="FF0000"/>
                </a:solidFill>
              </a:rPr>
              <a:t>expansion</a:t>
            </a:r>
            <a:r>
              <a:rPr lang="en-US" dirty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Britain </a:t>
            </a:r>
            <a:r>
              <a:rPr lang="en-US" dirty="0">
                <a:solidFill>
                  <a:srgbClr val="FF0000"/>
                </a:solidFill>
              </a:rPr>
              <a:t>and France responded by declaring war </a:t>
            </a:r>
            <a:r>
              <a:rPr lang="en-US" dirty="0" smtClean="0">
                <a:solidFill>
                  <a:srgbClr val="FF0000"/>
                </a:solidFill>
              </a:rPr>
              <a:t>on Germany </a:t>
            </a:r>
            <a:r>
              <a:rPr lang="en-US" dirty="0"/>
              <a:t>– starting World War II.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671" y="3542424"/>
            <a:ext cx="4123591" cy="2860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0896" y="3542424"/>
            <a:ext cx="4093812" cy="307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72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Germany &amp; Poland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Using </a:t>
            </a:r>
            <a:r>
              <a:rPr lang="en-US" b="1" i="1" dirty="0">
                <a:solidFill>
                  <a:srgbClr val="FF0000"/>
                </a:solidFill>
              </a:rPr>
              <a:t>blitzkrieg</a:t>
            </a:r>
            <a:r>
              <a:rPr lang="en-US" b="1" i="1" dirty="0"/>
              <a:t> </a:t>
            </a:r>
            <a:r>
              <a:rPr lang="en-US" dirty="0" smtClean="0"/>
              <a:t>– lightning </a:t>
            </a:r>
            <a:r>
              <a:rPr lang="en-US" dirty="0"/>
              <a:t>war – </a:t>
            </a:r>
            <a:r>
              <a:rPr lang="en-US" dirty="0" smtClean="0">
                <a:solidFill>
                  <a:srgbClr val="FF0000"/>
                </a:solidFill>
              </a:rPr>
              <a:t>Germany quickly 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defeated </a:t>
            </a:r>
            <a:r>
              <a:rPr lang="en-US" dirty="0">
                <a:solidFill>
                  <a:srgbClr val="FF0000"/>
                </a:solidFill>
              </a:rPr>
              <a:t>Poland </a:t>
            </a:r>
            <a:r>
              <a:rPr lang="en-US" dirty="0" smtClean="0"/>
              <a:t>in a few weeks</a:t>
            </a:r>
            <a:endParaRPr lang="en-US" dirty="0"/>
          </a:p>
          <a:p>
            <a:r>
              <a:rPr lang="en-US" dirty="0" smtClean="0"/>
              <a:t>This </a:t>
            </a:r>
            <a:r>
              <a:rPr lang="en-US" dirty="0"/>
              <a:t>new style of </a:t>
            </a:r>
            <a:r>
              <a:rPr lang="en-US" dirty="0" smtClean="0"/>
              <a:t>warfare emphasized </a:t>
            </a:r>
            <a:r>
              <a:rPr lang="en-US" dirty="0">
                <a:solidFill>
                  <a:srgbClr val="FF0000"/>
                </a:solidFill>
              </a:rPr>
              <a:t>speed </a:t>
            </a:r>
            <a:r>
              <a:rPr lang="en-US" dirty="0" smtClean="0">
                <a:solidFill>
                  <a:srgbClr val="FF0000"/>
                </a:solidFill>
              </a:rPr>
              <a:t>and firepower </a:t>
            </a:r>
            <a:r>
              <a:rPr lang="en-US" dirty="0"/>
              <a:t>by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using advanced communications to </a:t>
            </a:r>
            <a:r>
              <a:rPr lang="en-US" dirty="0" smtClean="0">
                <a:solidFill>
                  <a:srgbClr val="FF0000"/>
                </a:solidFill>
              </a:rPr>
              <a:t>coordinate </a:t>
            </a:r>
            <a:r>
              <a:rPr lang="en-US" dirty="0">
                <a:solidFill>
                  <a:srgbClr val="FF0000"/>
                </a:solidFill>
              </a:rPr>
              <a:t>attacks </a:t>
            </a:r>
            <a:r>
              <a:rPr lang="en-US" dirty="0" smtClean="0">
                <a:solidFill>
                  <a:srgbClr val="FF0000"/>
                </a:solidFill>
              </a:rPr>
              <a:t>using planes </a:t>
            </a:r>
            <a:r>
              <a:rPr lang="en-US" dirty="0">
                <a:solidFill>
                  <a:srgbClr val="FF0000"/>
                </a:solidFill>
              </a:rPr>
              <a:t>and tanks</a:t>
            </a:r>
            <a:r>
              <a:rPr lang="en-US" dirty="0" smtClean="0">
                <a:solidFill>
                  <a:srgbClr val="FF0000"/>
                </a:solidFill>
              </a:rPr>
              <a:t>, followed by infantry and motorized vehicles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Next </a:t>
            </a:r>
            <a:r>
              <a:rPr lang="en-US" dirty="0">
                <a:solidFill>
                  <a:srgbClr val="FF0000"/>
                </a:solidFill>
              </a:rPr>
              <a:t>Germany turned </a:t>
            </a:r>
            <a:r>
              <a:rPr lang="en-US" dirty="0" smtClean="0">
                <a:solidFill>
                  <a:srgbClr val="FF0000"/>
                </a:solidFill>
              </a:rPr>
              <a:t>its eyes </a:t>
            </a:r>
            <a:r>
              <a:rPr lang="en-US" dirty="0">
                <a:solidFill>
                  <a:srgbClr val="FF0000"/>
                </a:solidFill>
              </a:rPr>
              <a:t>West – towards France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1966" y="193181"/>
            <a:ext cx="2451473" cy="28127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3085" y="4150658"/>
            <a:ext cx="3353535" cy="256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3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France Falls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In </a:t>
            </a:r>
            <a:r>
              <a:rPr lang="en-US" sz="2800" dirty="0">
                <a:solidFill>
                  <a:srgbClr val="FF0000"/>
                </a:solidFill>
              </a:rPr>
              <a:t>May 1940, </a:t>
            </a:r>
            <a:r>
              <a:rPr lang="en-US" sz="2800" dirty="0" smtClean="0">
                <a:solidFill>
                  <a:srgbClr val="FF0000"/>
                </a:solidFill>
              </a:rPr>
              <a:t>Germany invaded </a:t>
            </a:r>
            <a:r>
              <a:rPr lang="en-US" sz="2800" dirty="0">
                <a:solidFill>
                  <a:srgbClr val="FF0000"/>
                </a:solidFill>
              </a:rPr>
              <a:t>the 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Low Countries</a:t>
            </a:r>
            <a:r>
              <a:rPr lang="en-US" sz="2800" dirty="0" smtClean="0"/>
              <a:t> and quickly defeated </a:t>
            </a:r>
            <a:br>
              <a:rPr lang="en-US" sz="2800" dirty="0" smtClean="0"/>
            </a:br>
            <a:r>
              <a:rPr lang="en-US" sz="2800" dirty="0" smtClean="0"/>
              <a:t>them </a:t>
            </a:r>
            <a:endParaRPr lang="en-US" sz="2800" dirty="0"/>
          </a:p>
          <a:p>
            <a:pPr lvl="1"/>
            <a:r>
              <a:rPr lang="en-US" sz="2800" dirty="0" smtClean="0"/>
              <a:t>Belgium, Netherlands</a:t>
            </a:r>
            <a:r>
              <a:rPr lang="en-US" sz="2800" dirty="0"/>
              <a:t>, </a:t>
            </a:r>
            <a:r>
              <a:rPr lang="en-US" sz="2800" dirty="0" smtClean="0"/>
              <a:t>and </a:t>
            </a:r>
            <a:br>
              <a:rPr lang="en-US" sz="2800" dirty="0" smtClean="0"/>
            </a:br>
            <a:r>
              <a:rPr lang="en-US" sz="2800" dirty="0" smtClean="0"/>
              <a:t>Luxembourg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Germany </a:t>
            </a:r>
            <a:r>
              <a:rPr lang="en-US" sz="2800" dirty="0">
                <a:solidFill>
                  <a:srgbClr val="FF0000"/>
                </a:solidFill>
              </a:rPr>
              <a:t>then </a:t>
            </a:r>
            <a:r>
              <a:rPr lang="en-US" sz="2800" dirty="0" smtClean="0">
                <a:solidFill>
                  <a:srgbClr val="FF0000"/>
                </a:solidFill>
              </a:rPr>
              <a:t>focused their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attention </a:t>
            </a:r>
            <a:r>
              <a:rPr lang="en-US" sz="2800" dirty="0">
                <a:solidFill>
                  <a:srgbClr val="FF0000"/>
                </a:solidFill>
              </a:rPr>
              <a:t>on </a:t>
            </a:r>
            <a:r>
              <a:rPr lang="en-US" sz="2800" dirty="0" smtClean="0">
                <a:solidFill>
                  <a:srgbClr val="FF0000"/>
                </a:solidFill>
              </a:rPr>
              <a:t>France and 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– </a:t>
            </a:r>
            <a:r>
              <a:rPr lang="en-US" sz="2800" dirty="0">
                <a:solidFill>
                  <a:srgbClr val="FF0000"/>
                </a:solidFill>
              </a:rPr>
              <a:t>to the </a:t>
            </a:r>
            <a:r>
              <a:rPr lang="en-US" sz="2800" dirty="0" smtClean="0">
                <a:solidFill>
                  <a:srgbClr val="FF0000"/>
                </a:solidFill>
              </a:rPr>
              <a:t>world’s surprise </a:t>
            </a:r>
            <a:r>
              <a:rPr lang="en-US" sz="2800" dirty="0">
                <a:solidFill>
                  <a:srgbClr val="FF0000"/>
                </a:solidFill>
              </a:rPr>
              <a:t>– </a:t>
            </a:r>
            <a:r>
              <a:rPr lang="en-US" sz="2800" dirty="0" smtClean="0">
                <a:solidFill>
                  <a:srgbClr val="FF0000"/>
                </a:solidFill>
              </a:rPr>
              <a:t/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quickly conquered </a:t>
            </a:r>
            <a:r>
              <a:rPr lang="en-US" sz="2800" dirty="0">
                <a:solidFill>
                  <a:srgbClr val="FF0000"/>
                </a:solidFill>
              </a:rPr>
              <a:t>them</a:t>
            </a:r>
            <a:r>
              <a:rPr lang="en-US" sz="28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172" y="888643"/>
            <a:ext cx="3831361" cy="5183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6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Miracle at Dunkirk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Almost </a:t>
            </a:r>
            <a:r>
              <a:rPr lang="en-US" dirty="0"/>
              <a:t>cut off from </a:t>
            </a:r>
            <a:r>
              <a:rPr lang="en-US" dirty="0" smtClean="0"/>
              <a:t>escape by </a:t>
            </a:r>
            <a:r>
              <a:rPr lang="en-US" dirty="0"/>
              <a:t>the German Army, </a:t>
            </a:r>
            <a:r>
              <a:rPr lang="en-US" dirty="0" smtClean="0">
                <a:solidFill>
                  <a:srgbClr val="FF0000"/>
                </a:solidFill>
              </a:rPr>
              <a:t>over 300,000 </a:t>
            </a:r>
            <a:r>
              <a:rPr lang="en-US" dirty="0">
                <a:solidFill>
                  <a:srgbClr val="FF0000"/>
                </a:solidFill>
              </a:rPr>
              <a:t>British and </a:t>
            </a:r>
            <a:r>
              <a:rPr lang="en-US" dirty="0" smtClean="0">
                <a:solidFill>
                  <a:srgbClr val="FF0000"/>
                </a:solidFill>
              </a:rPr>
              <a:t>French troops </a:t>
            </a:r>
            <a:r>
              <a:rPr lang="en-US" dirty="0">
                <a:solidFill>
                  <a:srgbClr val="FF0000"/>
                </a:solidFill>
              </a:rPr>
              <a:t>were </a:t>
            </a:r>
            <a:r>
              <a:rPr lang="en-US" dirty="0" smtClean="0">
                <a:solidFill>
                  <a:srgbClr val="FF0000"/>
                </a:solidFill>
              </a:rPr>
              <a:t>evacuated across </a:t>
            </a:r>
            <a:r>
              <a:rPr lang="en-US" dirty="0">
                <a:solidFill>
                  <a:srgbClr val="FF0000"/>
                </a:solidFill>
              </a:rPr>
              <a:t>the English </a:t>
            </a:r>
            <a:r>
              <a:rPr lang="en-US" dirty="0" smtClean="0">
                <a:solidFill>
                  <a:srgbClr val="FF0000"/>
                </a:solidFill>
              </a:rPr>
              <a:t>Channel </a:t>
            </a:r>
            <a:r>
              <a:rPr lang="en-US" dirty="0" smtClean="0"/>
              <a:t>using </a:t>
            </a:r>
            <a:r>
              <a:rPr lang="en-US" dirty="0"/>
              <a:t>any sailing </a:t>
            </a:r>
            <a:r>
              <a:rPr lang="en-US" dirty="0" smtClean="0"/>
              <a:t>vessel available</a:t>
            </a:r>
            <a:r>
              <a:rPr lang="en-US" dirty="0"/>
              <a:t>.</a:t>
            </a:r>
          </a:p>
          <a:p>
            <a:r>
              <a:rPr lang="en-US" dirty="0" smtClean="0"/>
              <a:t>Had </a:t>
            </a:r>
            <a:r>
              <a:rPr lang="en-US" dirty="0"/>
              <a:t>these </a:t>
            </a:r>
            <a:r>
              <a:rPr lang="en-US" dirty="0">
                <a:solidFill>
                  <a:srgbClr val="FF0000"/>
                </a:solidFill>
              </a:rPr>
              <a:t>soldiers </a:t>
            </a:r>
            <a:r>
              <a:rPr lang="en-US" dirty="0" smtClean="0">
                <a:solidFill>
                  <a:srgbClr val="FF0000"/>
                </a:solidFill>
              </a:rPr>
              <a:t>been captured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it </a:t>
            </a:r>
            <a:r>
              <a:rPr lang="en-US" dirty="0">
                <a:solidFill>
                  <a:srgbClr val="FF0000"/>
                </a:solidFill>
              </a:rPr>
              <a:t>is unlikely </a:t>
            </a:r>
            <a:r>
              <a:rPr lang="en-US" dirty="0" smtClean="0">
                <a:solidFill>
                  <a:srgbClr val="FF0000"/>
                </a:solidFill>
              </a:rPr>
              <a:t>that Britain could h</a:t>
            </a:r>
            <a:r>
              <a:rPr lang="en-US" dirty="0">
                <a:solidFill>
                  <a:srgbClr val="FF0000"/>
                </a:solidFill>
              </a:rPr>
              <a:t>ave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stayed in </a:t>
            </a:r>
            <a:r>
              <a:rPr lang="en-US" dirty="0">
                <a:solidFill>
                  <a:srgbClr val="FF0000"/>
                </a:solidFill>
              </a:rPr>
              <a:t>the war</a:t>
            </a:r>
            <a:r>
              <a:rPr lang="en-US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328" y="2833352"/>
            <a:ext cx="4859851" cy="3522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191" y="4305695"/>
            <a:ext cx="4551488" cy="255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75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“We shall go on to the end, </a:t>
            </a:r>
            <a:r>
              <a:rPr lang="en-US" dirty="0" smtClean="0"/>
              <a:t>we shall </a:t>
            </a:r>
            <a:r>
              <a:rPr lang="en-US" dirty="0"/>
              <a:t>fight 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France</a:t>
            </a:r>
            <a:r>
              <a:rPr lang="en-US" dirty="0"/>
              <a:t>, we </a:t>
            </a:r>
            <a:r>
              <a:rPr lang="en-US" dirty="0" smtClean="0"/>
              <a:t>shall fight </a:t>
            </a:r>
            <a:r>
              <a:rPr lang="en-US" dirty="0"/>
              <a:t>on the seas and oceans,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shall </a:t>
            </a:r>
            <a:r>
              <a:rPr lang="en-US" dirty="0"/>
              <a:t>fight with </a:t>
            </a:r>
            <a:r>
              <a:rPr lang="en-US" dirty="0" smtClean="0"/>
              <a:t>growing confidence </a:t>
            </a:r>
            <a:r>
              <a:rPr lang="en-US" dirty="0"/>
              <a:t>and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growing strength in </a:t>
            </a:r>
            <a:r>
              <a:rPr lang="en-US" dirty="0"/>
              <a:t>the air, we shall defend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our Island</a:t>
            </a:r>
            <a:r>
              <a:rPr lang="en-US" dirty="0"/>
              <a:t>, whatever the cost </a:t>
            </a:r>
            <a:r>
              <a:rPr lang="en-US" dirty="0" smtClean="0"/>
              <a:t>may be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shall fight on the beaches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shall fight on the </a:t>
            </a:r>
            <a:r>
              <a:rPr lang="en-US" dirty="0" smtClean="0"/>
              <a:t>landing grounds</a:t>
            </a:r>
            <a:r>
              <a:rPr lang="en-US" dirty="0"/>
              <a:t>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</a:t>
            </a:r>
            <a:r>
              <a:rPr lang="en-US" dirty="0"/>
              <a:t>shall fight in </a:t>
            </a:r>
            <a:r>
              <a:rPr lang="en-US" dirty="0" smtClean="0"/>
              <a:t>the fields </a:t>
            </a:r>
            <a:r>
              <a:rPr lang="en-US" dirty="0"/>
              <a:t>and in the streets,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we shall fight </a:t>
            </a:r>
            <a:r>
              <a:rPr lang="en-US" dirty="0"/>
              <a:t>in the hills; we shall </a:t>
            </a:r>
            <a:r>
              <a:rPr lang="en-US" dirty="0" smtClean="0"/>
              <a:t>never surrender</a:t>
            </a:r>
            <a:r>
              <a:rPr lang="en-US" dirty="0"/>
              <a:t>,”</a:t>
            </a:r>
          </a:p>
          <a:p>
            <a:pPr marL="0" indent="0">
              <a:buNone/>
            </a:pPr>
            <a:r>
              <a:rPr lang="en-US" dirty="0"/>
              <a:t>– Winston Churchill, </a:t>
            </a:r>
            <a:r>
              <a:rPr lang="en-US" i="1" dirty="0"/>
              <a:t>We </a:t>
            </a:r>
            <a:r>
              <a:rPr lang="en-US" i="1" dirty="0" smtClean="0"/>
              <a:t>Shall Fight </a:t>
            </a:r>
            <a:r>
              <a:rPr lang="en-US" i="1" dirty="0"/>
              <a:t>on the Beaches</a:t>
            </a:r>
            <a:r>
              <a:rPr lang="en-US" dirty="0" smtClean="0"/>
              <a:t>,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June 4, 1940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605" y="1275008"/>
            <a:ext cx="4553566" cy="525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84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Battle of Britain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52282"/>
            <a:ext cx="8946541" cy="412123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To invade British, Germany </a:t>
            </a:r>
            <a:r>
              <a:rPr lang="en-US" dirty="0" smtClean="0">
                <a:solidFill>
                  <a:srgbClr val="FF0000"/>
                </a:solidFill>
              </a:rPr>
              <a:t>needed to </a:t>
            </a:r>
            <a:r>
              <a:rPr lang="en-US" dirty="0">
                <a:solidFill>
                  <a:srgbClr val="FF0000"/>
                </a:solidFill>
              </a:rPr>
              <a:t>control the skies</a:t>
            </a:r>
            <a:r>
              <a:rPr lang="en-US" dirty="0"/>
              <a:t>.</a:t>
            </a:r>
          </a:p>
          <a:p>
            <a:r>
              <a:rPr lang="en-US" dirty="0" smtClean="0"/>
              <a:t>Throughout </a:t>
            </a:r>
            <a:r>
              <a:rPr lang="en-US" dirty="0"/>
              <a:t>the Summer and Fall </a:t>
            </a:r>
            <a:r>
              <a:rPr lang="en-US" dirty="0" smtClean="0"/>
              <a:t>of </a:t>
            </a:r>
            <a:r>
              <a:rPr lang="en-US" dirty="0" smtClean="0">
                <a:solidFill>
                  <a:srgbClr val="FF0000"/>
                </a:solidFill>
              </a:rPr>
              <a:t>1940</a:t>
            </a:r>
            <a:r>
              <a:rPr lang="en-US" dirty="0">
                <a:solidFill>
                  <a:srgbClr val="FF0000"/>
                </a:solidFill>
              </a:rPr>
              <a:t>,</a:t>
            </a:r>
            <a:r>
              <a:rPr lang="en-US" dirty="0"/>
              <a:t>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German </a:t>
            </a:r>
            <a:r>
              <a:rPr lang="en-US" dirty="0">
                <a:solidFill>
                  <a:srgbClr val="FF0000"/>
                </a:solidFill>
              </a:rPr>
              <a:t>Luftwaffe and </a:t>
            </a:r>
            <a:r>
              <a:rPr lang="en-US" dirty="0" smtClean="0">
                <a:solidFill>
                  <a:srgbClr val="FF0000"/>
                </a:solidFill>
              </a:rPr>
              <a:t>the British </a:t>
            </a:r>
            <a:r>
              <a:rPr lang="en-US" dirty="0">
                <a:solidFill>
                  <a:srgbClr val="FF0000"/>
                </a:solidFill>
              </a:rPr>
              <a:t>Royal Air Force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battled for control </a:t>
            </a:r>
            <a:r>
              <a:rPr lang="en-US" dirty="0">
                <a:solidFill>
                  <a:srgbClr val="FF0000"/>
                </a:solidFill>
              </a:rPr>
              <a:t>of the skies</a:t>
            </a:r>
            <a:r>
              <a:rPr lang="en-US" dirty="0"/>
              <a:t>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German </a:t>
            </a:r>
            <a:r>
              <a:rPr lang="en-US" dirty="0">
                <a:solidFill>
                  <a:srgbClr val="FF0000"/>
                </a:solidFill>
              </a:rPr>
              <a:t>planes also bombed </a:t>
            </a:r>
            <a:r>
              <a:rPr lang="en-US" dirty="0" smtClean="0">
                <a:solidFill>
                  <a:srgbClr val="FF0000"/>
                </a:solidFill>
              </a:rPr>
              <a:t>British cities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most </a:t>
            </a:r>
            <a:r>
              <a:rPr lang="en-US" dirty="0">
                <a:solidFill>
                  <a:srgbClr val="FF0000"/>
                </a:solidFill>
              </a:rPr>
              <a:t>notably London </a:t>
            </a:r>
            <a:r>
              <a:rPr lang="en-US" dirty="0" smtClean="0">
                <a:solidFill>
                  <a:srgbClr val="FF0000"/>
                </a:solidFill>
              </a:rPr>
              <a:t>during “</a:t>
            </a:r>
            <a:r>
              <a:rPr lang="en-US" dirty="0">
                <a:solidFill>
                  <a:srgbClr val="FF0000"/>
                </a:solidFill>
              </a:rPr>
              <a:t>the blitz</a:t>
            </a:r>
            <a:r>
              <a:rPr lang="en-US" dirty="0"/>
              <a:t>”.</a:t>
            </a:r>
          </a:p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Britain </a:t>
            </a:r>
            <a:r>
              <a:rPr lang="en-US" dirty="0">
                <a:solidFill>
                  <a:srgbClr val="FF0000"/>
                </a:solidFill>
              </a:rPr>
              <a:t>was able to hold on</a:t>
            </a:r>
            <a:r>
              <a:rPr lang="en-US" dirty="0"/>
              <a:t> </a:t>
            </a:r>
            <a:r>
              <a:rPr lang="en-US" dirty="0" smtClean="0"/>
              <a:t>and Hitler </a:t>
            </a:r>
            <a:r>
              <a:rPr lang="en-US" dirty="0"/>
              <a:t>postponed a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British invasion indefinitely </a:t>
            </a:r>
            <a:r>
              <a:rPr lang="en-US" dirty="0"/>
              <a:t>in the fall of 1940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664" y="4593553"/>
            <a:ext cx="3069513" cy="2264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276" y="4600887"/>
            <a:ext cx="2996485" cy="2007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1976" y="244699"/>
            <a:ext cx="3760024" cy="641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8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Barbarossa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 June </a:t>
            </a:r>
            <a:r>
              <a:rPr lang="en-US" sz="2400" dirty="0">
                <a:solidFill>
                  <a:srgbClr val="FF0000"/>
                </a:solidFill>
              </a:rPr>
              <a:t>1941, </a:t>
            </a:r>
            <a:r>
              <a:rPr lang="en-US" sz="2400" dirty="0" smtClean="0">
                <a:solidFill>
                  <a:srgbClr val="FF0000"/>
                </a:solidFill>
              </a:rPr>
              <a:t>Hitler violated </a:t>
            </a: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Nazi-Soviet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Nonaggression </a:t>
            </a:r>
            <a:r>
              <a:rPr lang="en-US" sz="2400" dirty="0">
                <a:solidFill>
                  <a:srgbClr val="FF0000"/>
                </a:solidFill>
              </a:rPr>
              <a:t>Pact </a:t>
            </a:r>
            <a:r>
              <a:rPr lang="en-US" sz="2400" dirty="0" smtClean="0">
                <a:solidFill>
                  <a:srgbClr val="FF0000"/>
                </a:solidFill>
              </a:rPr>
              <a:t>by invading </a:t>
            </a: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Soviet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Union</a:t>
            </a:r>
            <a:r>
              <a:rPr lang="en-US" sz="2400" dirty="0"/>
              <a:t>.</a:t>
            </a:r>
          </a:p>
          <a:p>
            <a:r>
              <a:rPr lang="en-US" sz="2400" dirty="0" smtClean="0"/>
              <a:t>The </a:t>
            </a:r>
            <a:r>
              <a:rPr lang="en-US" sz="2400" dirty="0">
                <a:solidFill>
                  <a:srgbClr val="FF0000"/>
                </a:solidFill>
              </a:rPr>
              <a:t>Germans </a:t>
            </a:r>
            <a:r>
              <a:rPr lang="en-US" sz="2400" dirty="0" smtClean="0">
                <a:solidFill>
                  <a:srgbClr val="FF0000"/>
                </a:solidFill>
              </a:rPr>
              <a:t>were successful </a:t>
            </a:r>
            <a:r>
              <a:rPr lang="en-US" sz="2400" dirty="0">
                <a:solidFill>
                  <a:srgbClr val="FF0000"/>
                </a:solidFill>
              </a:rPr>
              <a:t>at first, </a:t>
            </a:r>
            <a:r>
              <a:rPr lang="en-US" sz="2400" dirty="0" smtClean="0">
                <a:solidFill>
                  <a:srgbClr val="FF0000"/>
                </a:solidFill>
              </a:rPr>
              <a:t>but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fierce </a:t>
            </a:r>
            <a:r>
              <a:rPr lang="en-US" sz="2400" dirty="0">
                <a:solidFill>
                  <a:srgbClr val="FF0000"/>
                </a:solidFill>
              </a:rPr>
              <a:t>Soviet </a:t>
            </a:r>
            <a:r>
              <a:rPr lang="en-US" sz="2400" dirty="0" smtClean="0">
                <a:solidFill>
                  <a:srgbClr val="FF0000"/>
                </a:solidFill>
              </a:rPr>
              <a:t>resistance and </a:t>
            </a:r>
            <a:r>
              <a:rPr lang="en-US" sz="2400" dirty="0">
                <a:solidFill>
                  <a:srgbClr val="FF0000"/>
                </a:solidFill>
              </a:rPr>
              <a:t>the brutal </a:t>
            </a:r>
            <a:r>
              <a:rPr lang="en-US" sz="2400" dirty="0" smtClean="0">
                <a:solidFill>
                  <a:srgbClr val="FF0000"/>
                </a:solidFill>
              </a:rPr>
              <a:t>winter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stopped </a:t>
            </a:r>
            <a:r>
              <a:rPr lang="en-US" sz="2400" dirty="0">
                <a:solidFill>
                  <a:srgbClr val="FF0000"/>
                </a:solidFill>
              </a:rPr>
              <a:t>the </a:t>
            </a:r>
            <a:r>
              <a:rPr lang="en-US" sz="2400" dirty="0" smtClean="0">
                <a:solidFill>
                  <a:srgbClr val="FF0000"/>
                </a:solidFill>
              </a:rPr>
              <a:t>German  advance</a:t>
            </a:r>
            <a:r>
              <a:rPr lang="en-US" sz="2400" dirty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609" y="0"/>
            <a:ext cx="4108391" cy="30623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651" y="4545476"/>
            <a:ext cx="5249224" cy="2183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8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1516</TotalTime>
  <Words>245</Words>
  <Application>Microsoft Office PowerPoint</Application>
  <PresentationFormat>Widescreen</PresentationFormat>
  <Paragraphs>36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Ion</vt:lpstr>
      <vt:lpstr>Beginning of World War II</vt:lpstr>
      <vt:lpstr>Nazi-Soviet Non-Aggression Pact</vt:lpstr>
      <vt:lpstr>Start of WWII</vt:lpstr>
      <vt:lpstr>Germany &amp; Poland</vt:lpstr>
      <vt:lpstr>France Falls</vt:lpstr>
      <vt:lpstr>Miracle at Dunkirk</vt:lpstr>
      <vt:lpstr>Battle of Britain</vt:lpstr>
      <vt:lpstr>Battle of Britain</vt:lpstr>
      <vt:lpstr>Operation Barbarossa</vt:lpstr>
      <vt:lpstr>Role of America: Isolationism or Interventionism?</vt:lpstr>
    </vt:vector>
  </TitlesOfParts>
  <Company>Wake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Nazi-Soviet Non-Aggression Pact</dc:title>
  <dc:creator>kmcloughlin</dc:creator>
  <cp:lastModifiedBy>Samantha Copeland</cp:lastModifiedBy>
  <cp:revision>5</cp:revision>
  <dcterms:created xsi:type="dcterms:W3CDTF">2015-11-16T12:58:22Z</dcterms:created>
  <dcterms:modified xsi:type="dcterms:W3CDTF">2017-11-15T18:01:18Z</dcterms:modified>
</cp:coreProperties>
</file>