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8" r:id="rId3"/>
    <p:sldId id="277" r:id="rId4"/>
    <p:sldId id="278" r:id="rId5"/>
    <p:sldId id="279" r:id="rId6"/>
    <p:sldId id="281" r:id="rId7"/>
    <p:sldId id="360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48" r:id="rId18"/>
    <p:sldId id="321" r:id="rId19"/>
    <p:sldId id="322" r:id="rId20"/>
    <p:sldId id="371" r:id="rId21"/>
    <p:sldId id="350" r:id="rId22"/>
    <p:sldId id="370" r:id="rId23"/>
    <p:sldId id="32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2989" autoAdjust="0"/>
  </p:normalViewPr>
  <p:slideViewPr>
    <p:cSldViewPr>
      <p:cViewPr varScale="1">
        <p:scale>
          <a:sx n="69" d="100"/>
          <a:sy n="69" d="100"/>
        </p:scale>
        <p:origin x="49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1C5E9-D3E6-4A7F-9BFA-DD47834F95E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2E55-59CB-474F-B6EE-48390BB2C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F1352-555D-438B-B0D1-FED5AEEDE2D6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F12C2-2A0B-4069-82EE-57E740592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7BE2-42CD-4399-9451-3D9292D486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8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20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447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93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7BE2-42CD-4399-9451-3D9292D486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1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7BE2-42CD-4399-9451-3D9292D486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1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57BE2-42CD-4399-9451-3D9292D486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9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8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9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7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57BE2-42CD-4399-9451-3D9292D48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7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916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0"/>
            <a:ext cx="89916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45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76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31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77975"/>
            <a:ext cx="8839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5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77975"/>
            <a:ext cx="8839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6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8263"/>
            <a:ext cx="8991600" cy="8461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35832"/>
            <a:ext cx="6858000" cy="4611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914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22226"/>
            <a:ext cx="9029700" cy="6762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723900"/>
            <a:ext cx="9029700" cy="5554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15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50800"/>
            <a:ext cx="9029700" cy="622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27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866900"/>
            <a:ext cx="8966200" cy="10033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00" y="2887665"/>
            <a:ext cx="8966200" cy="4524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16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77900"/>
            <a:ext cx="4438650" cy="523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77900"/>
            <a:ext cx="4438650" cy="5237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2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0801"/>
            <a:ext cx="8991600" cy="90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04889"/>
            <a:ext cx="4421982" cy="481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538288"/>
            <a:ext cx="442198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04889"/>
            <a:ext cx="4438650" cy="481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38288"/>
            <a:ext cx="4438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7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335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65089"/>
            <a:ext cx="4421982" cy="481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46100"/>
            <a:ext cx="4421982" cy="564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65089"/>
            <a:ext cx="4438650" cy="481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546100"/>
            <a:ext cx="4438650" cy="564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5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4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19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557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74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40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2475" y="63500"/>
            <a:ext cx="1971675" cy="674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1" y="63500"/>
            <a:ext cx="6937374" cy="6743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50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-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65089"/>
            <a:ext cx="4421982" cy="481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46100"/>
            <a:ext cx="4421982" cy="564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65089"/>
            <a:ext cx="4438650" cy="481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546100"/>
            <a:ext cx="4438650" cy="564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98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77975"/>
            <a:ext cx="8839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0"/>
            <a:ext cx="8991600" cy="91440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533400"/>
            <a:ext cx="8991600" cy="91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8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685801"/>
            <a:ext cx="441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1"/>
            <a:ext cx="441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0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731838"/>
            <a:ext cx="4421188" cy="334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066799"/>
            <a:ext cx="4421188" cy="4572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731838"/>
            <a:ext cx="4419600" cy="334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066800"/>
            <a:ext cx="4422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8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04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6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76200"/>
            <a:ext cx="2743200" cy="9144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76200"/>
            <a:ext cx="6172200" cy="6049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066800"/>
            <a:ext cx="2743200" cy="505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20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48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990600"/>
            <a:ext cx="8991600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33400"/>
            <a:ext cx="89916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63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685801"/>
            <a:ext cx="8991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3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47627"/>
            <a:ext cx="8991600" cy="739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787400"/>
            <a:ext cx="89916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97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S4Qw4lIck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www.gcsehistory.org.uk/modernworld/vietnam/vietnamnapalm1966w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192" y="748366"/>
            <a:ext cx="2954215" cy="1981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7: Crisis and Change (1945-1980)</a:t>
            </a:r>
          </a:p>
        </p:txBody>
      </p:sp>
      <p:pic>
        <p:nvPicPr>
          <p:cNvPr id="8" name="Picture 2" descr="http://www.history.com/images/media/slideshow/march-on-washington/march-on-washington-aerial-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11" y="748366"/>
            <a:ext cx="3124200" cy="2127555"/>
          </a:xfrm>
          <a:prstGeom prst="rect">
            <a:avLst/>
          </a:prstGeom>
          <a:noFill/>
        </p:spPr>
      </p:pic>
      <p:pic>
        <p:nvPicPr>
          <p:cNvPr id="10" name="Picture 2" descr="http://www.newpittsburghcourieronline.com/images/stories/DD/12-2012/12-4/ParksAr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639" y="754319"/>
            <a:ext cx="1726721" cy="2287905"/>
          </a:xfrm>
          <a:prstGeom prst="rect">
            <a:avLst/>
          </a:prstGeom>
          <a:noFill/>
        </p:spPr>
      </p:pic>
      <p:pic>
        <p:nvPicPr>
          <p:cNvPr id="11" name="Picture 2" descr="http://www.americanrhetoric.com/images/jfkcivilrightspublicdo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641" y="2729566"/>
            <a:ext cx="1905000" cy="2027640"/>
          </a:xfrm>
          <a:prstGeom prst="rect">
            <a:avLst/>
          </a:prstGeom>
          <a:noFill/>
        </p:spPr>
      </p:pic>
      <p:pic>
        <p:nvPicPr>
          <p:cNvPr id="13" name="Picture 4" descr="mgilley_antiwar_protes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604185"/>
            <a:ext cx="3809998" cy="2133600"/>
          </a:xfrm>
          <a:prstGeom prst="rect">
            <a:avLst/>
          </a:prstGeom>
          <a:noFill/>
        </p:spPr>
      </p:pic>
      <p:pic>
        <p:nvPicPr>
          <p:cNvPr id="15" name="Picture 2" descr="http://www.lanecrothers.net/politicalprof/wp-content/uploads/2013/05/watergate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6035" y="4377008"/>
            <a:ext cx="2951173" cy="2374029"/>
          </a:xfrm>
          <a:prstGeom prst="rect">
            <a:avLst/>
          </a:prstGeom>
          <a:noFill/>
        </p:spPr>
      </p:pic>
      <p:pic>
        <p:nvPicPr>
          <p:cNvPr id="14" name="Picture 2" descr="http://cla.calpoly.edu/~lcall/204/8-10/hippi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7512" y="2707325"/>
            <a:ext cx="2819400" cy="2137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73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Confrontations Intensify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685801"/>
            <a:ext cx="5447414" cy="5029200"/>
          </a:xfrm>
        </p:spPr>
        <p:txBody>
          <a:bodyPr>
            <a:normAutofit/>
          </a:bodyPr>
          <a:lstStyle/>
          <a:p>
            <a:r>
              <a:rPr lang="en-US" dirty="0"/>
              <a:t>James Meredith (Air Force veteran) enrolled in the University of Mississippi “Ole Miss”</a:t>
            </a:r>
          </a:p>
          <a:p>
            <a:pPr lvl="1"/>
            <a:r>
              <a:rPr lang="en-US" dirty="0"/>
              <a:t>Miss. Governor refused to integrate, but Federal Courts ruled to desegregate</a:t>
            </a:r>
          </a:p>
          <a:p>
            <a:pPr lvl="1"/>
            <a:r>
              <a:rPr lang="en-US" dirty="0"/>
              <a:t>Full scale riot when Meredith arrived on campus</a:t>
            </a:r>
          </a:p>
          <a:p>
            <a:r>
              <a:rPr lang="en-US" dirty="0"/>
              <a:t>JFK gave a moving civil rights speech June 11, 1963</a:t>
            </a:r>
          </a:p>
          <a:p>
            <a:pPr lvl="1"/>
            <a:r>
              <a:rPr lang="en-US" dirty="0"/>
              <a:t>He said the issue of segregation is a moral one of freedom and equality</a:t>
            </a:r>
          </a:p>
          <a:p>
            <a:pPr lvl="1"/>
            <a:r>
              <a:rPr lang="en-US" dirty="0">
                <a:hlinkClick r:id="rId3"/>
              </a:rPr>
              <a:t>http://www.youtube.com/watch?v=rS4Qw4lIckg</a:t>
            </a:r>
            <a:r>
              <a:rPr lang="en-US" dirty="0"/>
              <a:t> </a:t>
            </a:r>
          </a:p>
        </p:txBody>
      </p:sp>
      <p:pic>
        <p:nvPicPr>
          <p:cNvPr id="116738" name="Picture 2" descr="http://www.americanrhetoric.com/images/jfkcivilrightspublicdo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048000"/>
            <a:ext cx="3579556" cy="3810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283" y="1"/>
            <a:ext cx="354418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March on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1981200"/>
          </a:xfrm>
        </p:spPr>
        <p:txBody>
          <a:bodyPr>
            <a:noAutofit/>
          </a:bodyPr>
          <a:lstStyle/>
          <a:p>
            <a:r>
              <a:rPr lang="en-US" sz="3000" dirty="0"/>
              <a:t>Washington, D.C., Aug. 28th 1963 over 200,000 attend</a:t>
            </a:r>
          </a:p>
          <a:p>
            <a:r>
              <a:rPr lang="en-US" sz="3000" dirty="0"/>
              <a:t>Organized by civil rights, labor, and religious organizations, under the theme "jobs, and freedom,” </a:t>
            </a:r>
            <a:r>
              <a:rPr lang="en-US" sz="3000" dirty="0">
                <a:solidFill>
                  <a:srgbClr val="FF0000"/>
                </a:solidFill>
              </a:rPr>
              <a:t>called for civil &amp; economic rights for African Americans.</a:t>
            </a:r>
          </a:p>
        </p:txBody>
      </p:sp>
      <p:pic>
        <p:nvPicPr>
          <p:cNvPr id="12290" name="Picture 2" descr="LIFE March on Washing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392" y="2667000"/>
            <a:ext cx="5324608" cy="36004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2514600"/>
            <a:ext cx="373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MLKJ delivered his "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 Have a Dream" speech advocating racial harmony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Helped pass Civil Rights Act (1964) and Voting Rights Act (1965).</a:t>
            </a:r>
          </a:p>
        </p:txBody>
      </p:sp>
    </p:spTree>
    <p:extLst>
      <p:ext uri="{BB962C8B-B14F-4D97-AF65-F5344CB8AC3E}">
        <p14:creationId xmlns:p14="http://schemas.microsoft.com/office/powerpoint/2010/main" val="20583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Civil Rights Act of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JFK’s assassination, Pres. Johnson put his full support behind the civil rights act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“No eulogy could more eloquently honor President Kennedy’s memory…than the earliest passage of the civil rights bill for which he fought so long.”</a:t>
            </a:r>
          </a:p>
          <a:p>
            <a:pPr lvl="1"/>
            <a:r>
              <a:rPr lang="en-US" dirty="0"/>
              <a:t>Passed in the House, but was filibustered for 60 work days before it passed the Senate</a:t>
            </a:r>
          </a:p>
          <a:p>
            <a:r>
              <a:rPr lang="en-US" dirty="0">
                <a:solidFill>
                  <a:srgbClr val="FF0000"/>
                </a:solidFill>
              </a:rPr>
              <a:t>Banned segregation in public accommodations</a:t>
            </a:r>
          </a:p>
          <a:p>
            <a:r>
              <a:rPr lang="en-US" dirty="0"/>
              <a:t>Gave feds power to compel states to </a:t>
            </a:r>
            <a:r>
              <a:rPr lang="en-US" dirty="0">
                <a:solidFill>
                  <a:srgbClr val="FF0000"/>
                </a:solidFill>
              </a:rPr>
              <a:t>desegregate schools</a:t>
            </a:r>
          </a:p>
          <a:p>
            <a:r>
              <a:rPr lang="en-US" dirty="0"/>
              <a:t>Justice Dept. could </a:t>
            </a:r>
            <a:r>
              <a:rPr lang="en-US" dirty="0">
                <a:solidFill>
                  <a:srgbClr val="FF0000"/>
                </a:solidFill>
              </a:rPr>
              <a:t>prosecute those who violated people’s civil rights</a:t>
            </a:r>
          </a:p>
          <a:p>
            <a:r>
              <a:rPr lang="en-US" dirty="0">
                <a:solidFill>
                  <a:srgbClr val="FF0000"/>
                </a:solidFill>
              </a:rPr>
              <a:t>Outlawed employment discrimination based on race, sex or national origin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8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Push for Voting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SNCC (Student Nonviolent Coordinating Committee) registered black voters during “Freedom Summer” in 1964</a:t>
            </a:r>
          </a:p>
          <a:p>
            <a:r>
              <a:rPr lang="en-US" dirty="0">
                <a:solidFill>
                  <a:srgbClr val="FF0000"/>
                </a:solidFill>
              </a:rPr>
              <a:t>24th amendment: banned the poll tax </a:t>
            </a:r>
            <a:r>
              <a:rPr lang="en-US" dirty="0"/>
              <a:t>(1964)</a:t>
            </a:r>
          </a:p>
          <a:p>
            <a:r>
              <a:rPr lang="en-US" dirty="0"/>
              <a:t>March on Selma (1965): MLKJ &amp; SCLC campaigned for voting rights legislation despite armed troops attacking as they crossed Edmund Pettus Bridge on “Bloody Sunday”</a:t>
            </a:r>
          </a:p>
          <a:p>
            <a:r>
              <a:rPr lang="en-US" dirty="0">
                <a:solidFill>
                  <a:srgbClr val="FF0000"/>
                </a:solidFill>
              </a:rPr>
              <a:t>Voting Rights Act (1965) banned literacy tests &amp; allowed federal oversight of elections</a:t>
            </a:r>
            <a:r>
              <a:rPr lang="en-US" dirty="0"/>
              <a:t> for states that had a history of discriminating against minorities</a:t>
            </a:r>
          </a:p>
          <a:p>
            <a:r>
              <a:rPr lang="en-US" dirty="0"/>
              <a:t>1964: 7% African Americans registered; 1986: 70%</a:t>
            </a:r>
          </a:p>
        </p:txBody>
      </p:sp>
    </p:spTree>
    <p:extLst>
      <p:ext uri="{BB962C8B-B14F-4D97-AF65-F5344CB8AC3E}">
        <p14:creationId xmlns:p14="http://schemas.microsoft.com/office/powerpoint/2010/main" val="402673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22226"/>
            <a:ext cx="7211391" cy="676274"/>
          </a:xfrm>
        </p:spPr>
        <p:txBody>
          <a:bodyPr>
            <a:normAutofit fontScale="90000"/>
          </a:bodyPr>
          <a:lstStyle/>
          <a:p>
            <a:r>
              <a:rPr lang="en-US" dirty="0"/>
              <a:t>African American radicals &amp; militants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1"/>
            <a:ext cx="668201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Malcolm X </a:t>
            </a:r>
            <a:r>
              <a:rPr lang="en-US" dirty="0"/>
              <a:t>(Little): controversial civil rights activist</a:t>
            </a:r>
          </a:p>
          <a:p>
            <a:r>
              <a:rPr lang="en-US" dirty="0"/>
              <a:t>As a member of Nation of Islam </a:t>
            </a:r>
            <a:r>
              <a:rPr lang="en-US" dirty="0">
                <a:solidFill>
                  <a:srgbClr val="FF0000"/>
                </a:solidFill>
              </a:rPr>
              <a:t>preached black supremacy, segregation &amp; violence</a:t>
            </a:r>
          </a:p>
          <a:p>
            <a:r>
              <a:rPr lang="en-US" dirty="0"/>
              <a:t>After he left it, disavowed racism spoke more of </a:t>
            </a:r>
            <a:r>
              <a:rPr lang="en-US" dirty="0">
                <a:solidFill>
                  <a:srgbClr val="FF0000"/>
                </a:solidFill>
              </a:rPr>
              <a:t>working together </a:t>
            </a:r>
            <a:r>
              <a:rPr lang="en-US" dirty="0"/>
              <a:t>with civil rights leaders</a:t>
            </a:r>
          </a:p>
          <a:p>
            <a:r>
              <a:rPr lang="en-US" dirty="0"/>
              <a:t>Assassinated shortly after he left by members of the Nation of Islam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Black Power:” </a:t>
            </a:r>
            <a:r>
              <a:rPr lang="en-US" dirty="0"/>
              <a:t>coined by Stokely Carmichael</a:t>
            </a:r>
          </a:p>
          <a:p>
            <a:pPr lvl="1"/>
            <a:r>
              <a:rPr lang="en-US" dirty="0"/>
              <a:t> Black people should use </a:t>
            </a:r>
            <a:r>
              <a:rPr lang="en-US" dirty="0">
                <a:solidFill>
                  <a:srgbClr val="FF0000"/>
                </a:solidFill>
              </a:rPr>
              <a:t>economic &amp; political muscle to gain equality</a:t>
            </a:r>
          </a:p>
          <a:p>
            <a:pPr lvl="1"/>
            <a:r>
              <a:rPr lang="en-US" dirty="0"/>
              <a:t>But becomes connected to black violence by some</a:t>
            </a:r>
          </a:p>
          <a:p>
            <a:r>
              <a:rPr lang="en-US" dirty="0">
                <a:solidFill>
                  <a:srgbClr val="FF0000"/>
                </a:solidFill>
              </a:rPr>
              <a:t>Black Panthers: founded in CA, armed patrol of black neighborhoods &amp; anti-poverty programs</a:t>
            </a:r>
          </a:p>
        </p:txBody>
      </p:sp>
      <p:pic>
        <p:nvPicPr>
          <p:cNvPr id="4098" name="Picture 2" descr="http://upload.wikimedia.org/wikipedia/commons/thumb/c/cb/Malcolm_X_NYWTS_2a.jpg/220px-Malcolm_X_NYWTS_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679" y="698500"/>
            <a:ext cx="2410321" cy="3319670"/>
          </a:xfrm>
          <a:prstGeom prst="rect">
            <a:avLst/>
          </a:prstGeom>
          <a:noFill/>
        </p:spPr>
      </p:pic>
      <p:pic>
        <p:nvPicPr>
          <p:cNvPr id="5" name="Picture 2" descr="File:Black-Panther-Party-armed-guards-in-street-shotgu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8211" y="4200938"/>
            <a:ext cx="2385789" cy="2339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71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8991600" cy="304094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Worst race riots in American history erupted after the Act in Watts, Los Angeles</a:t>
            </a:r>
          </a:p>
          <a:p>
            <a:r>
              <a:rPr lang="en-US" dirty="0"/>
              <a:t>In 1967, even worse violence happens in Newark, NJ and Detroit, MI</a:t>
            </a:r>
          </a:p>
          <a:p>
            <a:r>
              <a:rPr lang="en-US" dirty="0"/>
              <a:t>Pres. Johnson had the Kerner Commission investigate the cause of the violence </a:t>
            </a:r>
            <a:r>
              <a:rPr lang="en-US" dirty="0" smtClean="0"/>
              <a:t>(long-term </a:t>
            </a:r>
            <a:r>
              <a:rPr lang="en-US" dirty="0"/>
              <a:t>racial discrimination)</a:t>
            </a:r>
          </a:p>
          <a:p>
            <a:r>
              <a:rPr lang="en-US" dirty="0"/>
              <a:t>While involved in planning a “Poor People’s Campaign” MLKJ was assassinated April 4, 1968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3.bp.blogspot.com/-9clnJQ5r9A8/TV03mgT9H3I/AAAAAAAABOo/Lldrst3VqFo/s1600/85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858" y="3726750"/>
            <a:ext cx="4580283" cy="3131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25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(National Organization for Women) </a:t>
            </a:r>
          </a:p>
          <a:p>
            <a:pPr lvl="1"/>
            <a:r>
              <a:rPr lang="en-US" dirty="0"/>
              <a:t>Founded by Friedan; </a:t>
            </a:r>
            <a:r>
              <a:rPr lang="en-US" dirty="0">
                <a:solidFill>
                  <a:srgbClr val="FF0000"/>
                </a:solidFill>
              </a:rPr>
              <a:t>lobbied for equal treatment for women though legislation/court cases</a:t>
            </a:r>
          </a:p>
          <a:p>
            <a:pPr lvl="2"/>
            <a:r>
              <a:rPr lang="en-US" dirty="0"/>
              <a:t>Supported Equal Rights Amendment (ERA) &amp; reproductive rights</a:t>
            </a:r>
          </a:p>
          <a:p>
            <a:pPr lvl="2"/>
            <a:r>
              <a:rPr lang="en-US" dirty="0"/>
              <a:t>ERA: failed amendment to outlaw gender discrimination</a:t>
            </a:r>
          </a:p>
          <a:p>
            <a:r>
              <a:rPr lang="en-US" dirty="0"/>
              <a:t>Feminist Gloria Steinem tried to change attitudes through </a:t>
            </a:r>
            <a:r>
              <a:rPr lang="en-US" dirty="0">
                <a:solidFill>
                  <a:srgbClr val="FF0000"/>
                </a:solidFill>
              </a:rPr>
              <a:t>mass media </a:t>
            </a:r>
            <a:r>
              <a:rPr lang="en-US" dirty="0"/>
              <a:t>(writer &amp; co-founder of the magazine </a:t>
            </a:r>
            <a:r>
              <a:rPr lang="en-US" i="1" dirty="0"/>
              <a:t>Ms.</a:t>
            </a:r>
            <a:r>
              <a:rPr lang="en-US" dirty="0"/>
              <a:t>)</a:t>
            </a:r>
          </a:p>
          <a:p>
            <a:r>
              <a:rPr lang="en-US" dirty="0"/>
              <a:t>Some, like </a:t>
            </a:r>
            <a:r>
              <a:rPr lang="en-US" dirty="0">
                <a:solidFill>
                  <a:srgbClr val="FF0000"/>
                </a:solidFill>
              </a:rPr>
              <a:t>Phyllis Schlafly opposed the ERA and feminist movement, saying it attacked families &amp; nature</a:t>
            </a:r>
          </a:p>
        </p:txBody>
      </p:sp>
    </p:spTree>
    <p:extLst>
      <p:ext uri="{BB962C8B-B14F-4D97-AF65-F5344CB8AC3E}">
        <p14:creationId xmlns:p14="http://schemas.microsoft.com/office/powerpoint/2010/main" val="100175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VII of the Civil Rights Act  of 1964 </a:t>
            </a:r>
            <a:r>
              <a:rPr lang="en-US" dirty="0">
                <a:solidFill>
                  <a:srgbClr val="FF0000"/>
                </a:solidFill>
              </a:rPr>
              <a:t>outlawed discrimination based on sex</a:t>
            </a:r>
          </a:p>
          <a:p>
            <a:pPr lvl="1"/>
            <a:r>
              <a:rPr lang="en-US" dirty="0"/>
              <a:t>Equal Employment Opportunity Commission to investigate</a:t>
            </a:r>
          </a:p>
          <a:p>
            <a:r>
              <a:rPr lang="en-US" dirty="0">
                <a:solidFill>
                  <a:srgbClr val="FF0000"/>
                </a:solidFill>
              </a:rPr>
              <a:t>Title IX of the Higher Education Act of 1972 banned discrimination based on sex in education</a:t>
            </a:r>
          </a:p>
          <a:p>
            <a:r>
              <a:rPr lang="en-US" dirty="0"/>
              <a:t>Equal Credit Act (1974): can’t deny credit based on sex</a:t>
            </a:r>
          </a:p>
          <a:p>
            <a:r>
              <a:rPr lang="en-US" dirty="0">
                <a:solidFill>
                  <a:srgbClr val="FF0000"/>
                </a:solidFill>
              </a:rPr>
              <a:t>Roe v. Wade: legal right to abortion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4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Latino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7010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While many Spanish speakers already lived in the Southwest, many others migrated in the mid-1900s</a:t>
            </a:r>
          </a:p>
          <a:p>
            <a:pPr lvl="1"/>
            <a:r>
              <a:rPr lang="en-US" dirty="0"/>
              <a:t>Puerto Ricans, Dominicans &amp; Cubans came to the urban areas on east coasts</a:t>
            </a:r>
          </a:p>
          <a:p>
            <a:pPr lvl="1"/>
            <a:r>
              <a:rPr lang="en-US" dirty="0"/>
              <a:t>Largest group was Mexican (braceros)</a:t>
            </a:r>
          </a:p>
          <a:p>
            <a:r>
              <a:rPr lang="en-US" dirty="0">
                <a:solidFill>
                  <a:srgbClr val="FF0000"/>
                </a:solidFill>
              </a:rPr>
              <a:t>Discrimination in employment, education </a:t>
            </a:r>
            <a:r>
              <a:rPr lang="en-US" dirty="0"/>
              <a:t>etc.</a:t>
            </a:r>
          </a:p>
          <a:p>
            <a:r>
              <a:rPr lang="en-US" dirty="0">
                <a:solidFill>
                  <a:srgbClr val="FF0000"/>
                </a:solidFill>
              </a:rPr>
              <a:t>Cesar Chavez: Latino rights activist, fought for migrant farmworkers</a:t>
            </a:r>
          </a:p>
          <a:p>
            <a:pPr lvl="1"/>
            <a:r>
              <a:rPr lang="en-US" dirty="0"/>
              <a:t>United Farm Workers used non-violent tactics</a:t>
            </a:r>
          </a:p>
          <a:p>
            <a:r>
              <a:rPr lang="en-US" dirty="0">
                <a:solidFill>
                  <a:srgbClr val="FF0000"/>
                </a:solidFill>
              </a:rPr>
              <a:t>Chicano movement: focused on Mexican-American history &amp; culture</a:t>
            </a:r>
            <a:r>
              <a:rPr lang="en-US" dirty="0"/>
              <a:t>, addressed issues: poverty, discrimination, jobs &amp; opportunity</a:t>
            </a:r>
          </a:p>
        </p:txBody>
      </p:sp>
      <p:pic>
        <p:nvPicPr>
          <p:cNvPr id="11266" name="Picture 2" descr="http://upload.wikimedia.org/wikipedia/commons/thumb/8/8e/Cesar_chavez_crop2.jpg/160px-Cesar_chavez_cr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85800"/>
            <a:ext cx="1879600" cy="2819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774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Native American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American Indian Movement (AIM)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Organized to fight for Native American civil rights</a:t>
            </a:r>
          </a:p>
          <a:p>
            <a:pPr lvl="2"/>
            <a:r>
              <a:rPr lang="en-US" dirty="0"/>
              <a:t>land, legal rights, self-government</a:t>
            </a:r>
          </a:p>
          <a:p>
            <a:r>
              <a:rPr lang="en-US" dirty="0"/>
              <a:t>1969 a group of 100 Native Americans occupied Alcatraz</a:t>
            </a:r>
          </a:p>
          <a:p>
            <a:pPr lvl="1"/>
            <a:r>
              <a:rPr lang="en-US" dirty="0"/>
              <a:t>According to a Federal treaty unoccupied Federal land was granted to Natives</a:t>
            </a:r>
          </a:p>
          <a:p>
            <a:pPr lvl="1"/>
            <a:r>
              <a:rPr lang="en-US" dirty="0"/>
              <a:t>Stayed until mid-1971 despite the Coast Guard trying to remove</a:t>
            </a:r>
          </a:p>
          <a:p>
            <a:r>
              <a:rPr lang="en-US" dirty="0"/>
              <a:t>“Long March” from San Francisco to D.C. in 1972</a:t>
            </a:r>
          </a:p>
          <a:p>
            <a:pPr lvl="1"/>
            <a:r>
              <a:rPr lang="en-US" dirty="0"/>
              <a:t>Occupied the BIA headquarters</a:t>
            </a:r>
          </a:p>
          <a:p>
            <a:r>
              <a:rPr lang="en-US" dirty="0"/>
              <a:t> 1973 occupied Wounded Knee</a:t>
            </a:r>
          </a:p>
          <a:p>
            <a:pPr lvl="1"/>
            <a:r>
              <a:rPr lang="en-US" dirty="0"/>
              <a:t>Demanded investigation into reservation conditions</a:t>
            </a:r>
          </a:p>
          <a:p>
            <a:r>
              <a:rPr lang="en-US" dirty="0">
                <a:solidFill>
                  <a:srgbClr val="FF0000"/>
                </a:solidFill>
              </a:rPr>
              <a:t>Indian Self-Determination Act of 1975: greater control of resources and education on reservations</a:t>
            </a:r>
          </a:p>
        </p:txBody>
      </p:sp>
    </p:spTree>
    <p:extLst>
      <p:ext uri="{BB962C8B-B14F-4D97-AF65-F5344CB8AC3E}">
        <p14:creationId xmlns:p14="http://schemas.microsoft.com/office/powerpoint/2010/main" val="261152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Civil Rights Movement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1295" y="685800"/>
            <a:ext cx="738140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8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Consumers &amp; people with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Ralph Nader wrote </a:t>
            </a:r>
            <a:r>
              <a:rPr lang="en-US" i="1" dirty="0"/>
              <a:t>Unsafe and Any Speed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National Traffic and Motor Vehicle Safety Act of 1966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Seatbelts became standard equipment in cars</a:t>
            </a:r>
          </a:p>
          <a:p>
            <a:r>
              <a:rPr lang="en-US" dirty="0"/>
              <a:t>Occupational Safety and Heath Administration </a:t>
            </a:r>
            <a:r>
              <a:rPr lang="en-US" dirty="0">
                <a:solidFill>
                  <a:srgbClr val="FF0000"/>
                </a:solidFill>
              </a:rPr>
              <a:t>(OSHA)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Workplace safety regulations</a:t>
            </a:r>
          </a:p>
          <a:p>
            <a:r>
              <a:rPr lang="en-US" dirty="0"/>
              <a:t>Government passed laws guaranteeing </a:t>
            </a:r>
            <a:r>
              <a:rPr lang="en-US" dirty="0">
                <a:solidFill>
                  <a:srgbClr val="FF0000"/>
                </a:solidFill>
              </a:rPr>
              <a:t>equal access to education for people with disabilities</a:t>
            </a:r>
          </a:p>
          <a:p>
            <a:pPr lvl="1"/>
            <a:r>
              <a:rPr lang="en-US" dirty="0"/>
              <a:t>Architectural Barriers Act (1968): federally constructed buildings accessible to people with physical disabilities.</a:t>
            </a:r>
          </a:p>
          <a:p>
            <a:pPr lvl="1"/>
            <a:r>
              <a:rPr lang="en-US" dirty="0"/>
              <a:t>Rehabilitation Act (1973): Sections 501, 503, and 504 prohibited discrimination in all programs or services receiving federal funds</a:t>
            </a:r>
          </a:p>
        </p:txBody>
      </p:sp>
    </p:spTree>
    <p:extLst>
      <p:ext uri="{BB962C8B-B14F-4D97-AF65-F5344CB8AC3E}">
        <p14:creationId xmlns:p14="http://schemas.microsoft.com/office/powerpoint/2010/main" val="215140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Rachel Carson’s </a:t>
            </a:r>
            <a:r>
              <a:rPr lang="en-US" i="1" dirty="0">
                <a:solidFill>
                  <a:srgbClr val="FF0000"/>
                </a:solidFill>
              </a:rPr>
              <a:t>Silent Spring </a:t>
            </a:r>
            <a:r>
              <a:rPr lang="en-US" dirty="0">
                <a:solidFill>
                  <a:srgbClr val="FF0000"/>
                </a:solidFill>
              </a:rPr>
              <a:t>(1962) described the terrible effect of pesticides on animals </a:t>
            </a:r>
            <a:r>
              <a:rPr lang="en-US" dirty="0"/>
              <a:t>(banned DDT)</a:t>
            </a:r>
          </a:p>
          <a:p>
            <a:r>
              <a:rPr lang="en-US" dirty="0"/>
              <a:t>1969 Cuyahoga River in Cleveland, OH caught FIRE when a spark ignited floating oil &amp; debris</a:t>
            </a:r>
          </a:p>
          <a:p>
            <a:r>
              <a:rPr lang="en-US" dirty="0"/>
              <a:t>April 22, 1970 20 million Americans participated in a nation-wide protest: Earth Day</a:t>
            </a:r>
          </a:p>
          <a:p>
            <a:pPr lvl="1"/>
            <a:r>
              <a:rPr lang="en-US" dirty="0"/>
              <a:t>Attracted support from Civil Rights, Women’s Rights, Sierra Club &amp; Wilderness Society</a:t>
            </a:r>
          </a:p>
        </p:txBody>
      </p:sp>
    </p:spTree>
    <p:extLst>
      <p:ext uri="{BB962C8B-B14F-4D97-AF65-F5344CB8AC3E}">
        <p14:creationId xmlns:p14="http://schemas.microsoft.com/office/powerpoint/2010/main" val="216134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1970, Nixon created </a:t>
            </a:r>
            <a:r>
              <a:rPr lang="en-US" dirty="0">
                <a:solidFill>
                  <a:srgbClr val="FF0000"/>
                </a:solidFill>
              </a:rPr>
              <a:t>Environmental Protection Agency (EPA)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Clean up &amp; protect environment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Limit or eliminate pollutants that pose a public health risk</a:t>
            </a:r>
          </a:p>
          <a:p>
            <a:r>
              <a:rPr lang="en-US" dirty="0"/>
              <a:t>Environmental law: Clear Air Act (1970), Clean Water Act (1971), Endangered Species Act (1973), Nuclear Regulatory Commission (1974)</a:t>
            </a:r>
          </a:p>
          <a:p>
            <a:r>
              <a:rPr lang="en-US" dirty="0"/>
              <a:t>Environmental crises:</a:t>
            </a:r>
          </a:p>
          <a:p>
            <a:pPr lvl="1"/>
            <a:r>
              <a:rPr lang="en-US" dirty="0"/>
              <a:t>Love Canal: neighborhood built on toxic waste dumping ground causes birth defects &amp; cancer</a:t>
            </a:r>
          </a:p>
          <a:p>
            <a:pPr lvl="2"/>
            <a:r>
              <a:rPr lang="en-US" dirty="0"/>
              <a:t>Superfund created to clean up contaminated sites</a:t>
            </a:r>
          </a:p>
          <a:p>
            <a:pPr lvl="1"/>
            <a:r>
              <a:rPr lang="en-US" dirty="0"/>
              <a:t>Three Mile Island (1979): core of a nuclear reactor started melting (contained)</a:t>
            </a:r>
          </a:p>
          <a:p>
            <a:r>
              <a:rPr lang="en-US" dirty="0">
                <a:solidFill>
                  <a:srgbClr val="FF0000"/>
                </a:solidFill>
              </a:rPr>
              <a:t>Opposition to regulation grew</a:t>
            </a:r>
          </a:p>
          <a:p>
            <a:pPr lvl="1"/>
            <a:r>
              <a:rPr lang="en-US" dirty="0"/>
              <a:t>Some thought it was too much government involvement</a:t>
            </a:r>
          </a:p>
          <a:p>
            <a:pPr lvl="1"/>
            <a:r>
              <a:rPr lang="en-US" dirty="0"/>
              <a:t>Stripped private property owners or rights, regulation would hamper business, divert money to clean-up</a:t>
            </a:r>
          </a:p>
        </p:txBody>
      </p:sp>
    </p:spTree>
    <p:extLst>
      <p:ext uri="{BB962C8B-B14F-4D97-AF65-F5344CB8AC3E}">
        <p14:creationId xmlns:p14="http://schemas.microsoft.com/office/powerpoint/2010/main" val="212859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 jure segregation: imposed by law</a:t>
            </a:r>
          </a:p>
          <a:p>
            <a:pPr lvl="1"/>
            <a:r>
              <a:rPr lang="en-US" dirty="0"/>
              <a:t>Ex. Jim Crow laws, “Separate but equal:” black &amp; white facilities as long as they were ‘equal’</a:t>
            </a:r>
          </a:p>
          <a:p>
            <a:r>
              <a:rPr lang="en-US" dirty="0">
                <a:solidFill>
                  <a:srgbClr val="FF0000"/>
                </a:solidFill>
              </a:rPr>
              <a:t>De facto segregation: by unwritten custom/tradition, it’s a fact of life</a:t>
            </a:r>
          </a:p>
          <a:p>
            <a:pPr lvl="1"/>
            <a:r>
              <a:rPr lang="en-US" dirty="0"/>
              <a:t>Ex. Housing discrimination, African Americans only hired for low paying jobs</a:t>
            </a:r>
          </a:p>
          <a:p>
            <a:r>
              <a:rPr lang="en-US" dirty="0"/>
              <a:t>Impact of discrimination</a:t>
            </a:r>
            <a:r>
              <a:rPr lang="en-US" dirty="0">
                <a:solidFill>
                  <a:srgbClr val="FF0000"/>
                </a:solidFill>
              </a:rPr>
              <a:t>: high rates of poverty &amp; illiteracy, lower rates of home ownership &amp; life expectancy, couldn’t vote in the South, didn’t hold public office in the North</a:t>
            </a:r>
          </a:p>
        </p:txBody>
      </p:sp>
    </p:spTree>
    <p:extLst>
      <p:ext uri="{BB962C8B-B14F-4D97-AF65-F5344CB8AC3E}">
        <p14:creationId xmlns:p14="http://schemas.microsoft.com/office/powerpoint/2010/main" val="67898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Civil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‘40s CORE (Congress of Racial Equality) organized non-violent  protests in northern cities</a:t>
            </a:r>
          </a:p>
          <a:p>
            <a:r>
              <a:rPr lang="en-US" dirty="0"/>
              <a:t>‘47 Jackie Robinson became the first African-American to play major league baseball</a:t>
            </a:r>
          </a:p>
          <a:p>
            <a:r>
              <a:rPr lang="en-US" dirty="0"/>
              <a:t>‘48 President Truman gave an executive order to desegregate the military</a:t>
            </a:r>
          </a:p>
        </p:txBody>
      </p:sp>
      <p:pic>
        <p:nvPicPr>
          <p:cNvPr id="2050" name="Picture 2" descr="Waist-up portrait of black batter in his mid-thirties, in Brooklyn Dodgers uniform number 42, at end of swing with bat over left shoulder, looking at where a hit ball would 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2971800" cy="2352676"/>
          </a:xfrm>
          <a:prstGeom prst="rect">
            <a:avLst/>
          </a:prstGeom>
          <a:noFill/>
        </p:spPr>
      </p:pic>
      <p:pic>
        <p:nvPicPr>
          <p:cNvPr id="2052" name="Picture 4" descr="http://www.trumanlibrary.org/hstpaper/64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5089" y="3886200"/>
            <a:ext cx="4340503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52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Brown v. Board of Education (1954)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388619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Supreme Court overturned Plessy v. Ferguson &amp; ruled that “separate but equal” was unequal</a:t>
            </a:r>
          </a:p>
          <a:p>
            <a:pPr lvl="1"/>
            <a:r>
              <a:rPr lang="en-US" dirty="0"/>
              <a:t>All 9 justices agreed (unanimous)</a:t>
            </a:r>
          </a:p>
          <a:p>
            <a:r>
              <a:rPr lang="en-US" i="1" dirty="0"/>
              <a:t>Brown II</a:t>
            </a:r>
            <a:r>
              <a:rPr lang="en-US" dirty="0"/>
              <a:t>: the states were instructed to integrate schools “with all deliberate speed”</a:t>
            </a:r>
          </a:p>
          <a:p>
            <a:r>
              <a:rPr lang="en-US" dirty="0"/>
              <a:t>“The Southern Manifesto” (1956) 100 Congressmen pledged to legally oppose the Brown ruling</a:t>
            </a:r>
          </a:p>
          <a:p>
            <a:r>
              <a:rPr lang="en-US" dirty="0"/>
              <a:t>KKK revived &amp; prominent whites joined “White Citizens Councils”  that opposed integration</a:t>
            </a:r>
          </a:p>
          <a:p>
            <a:pPr lvl="1"/>
            <a:r>
              <a:rPr lang="en-US" dirty="0"/>
              <a:t>Used economic &amp; political pressure against those who supported integration</a:t>
            </a:r>
          </a:p>
          <a:p>
            <a:pPr lvl="1"/>
            <a:r>
              <a:rPr lang="en-US" dirty="0"/>
              <a:t>Ex. Boycotts, firing employees, evicting tenants, denying loans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698" name="Picture 2" descr="http://blogs-images.forbes.com/shenegotiates/files/2011/04/girl-with-news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30410"/>
            <a:ext cx="2971800" cy="229433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886" y="4484605"/>
            <a:ext cx="271295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7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&amp; state governments clash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5943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Little Rock Nine (1957)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Arkansas governor used the state National Guard to lock out 9 black students from Central High</a:t>
            </a:r>
          </a:p>
          <a:p>
            <a:pPr lvl="1"/>
            <a:r>
              <a:rPr lang="en-US" dirty="0"/>
              <a:t>Though Eisenhower had doubts about integration, he did take a stand at states violating the Court’s decision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students were escorted to school by federal troops every day for a year</a:t>
            </a:r>
          </a:p>
          <a:p>
            <a:r>
              <a:rPr lang="en-US" dirty="0">
                <a:solidFill>
                  <a:srgbClr val="FF0000"/>
                </a:solidFill>
              </a:rPr>
              <a:t>Civil Rights Act of 1957: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Established a commission to investigate civil right violations</a:t>
            </a:r>
            <a:r>
              <a:rPr lang="en-US" dirty="0"/>
              <a:t> &amp; gave Attorney General power to protect voting rights</a:t>
            </a:r>
          </a:p>
          <a:p>
            <a:pPr lvl="1"/>
            <a:r>
              <a:rPr lang="en-US" dirty="0"/>
              <a:t>Weak enforcement, but it was the first Civil Rights law since Reconstruction</a:t>
            </a:r>
          </a:p>
        </p:txBody>
      </p:sp>
      <p:pic>
        <p:nvPicPr>
          <p:cNvPr id="4" name="Picture 2" descr="http://2.bp.blogspot.com/_5Xb0WI0PdtI/TUsU-Se4IbI/AAAAAAAABfo/TMb6vb_geXg/s1600/little-rock-nine-school-inte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0"/>
            <a:ext cx="305299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90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22226"/>
            <a:ext cx="6270486" cy="676274"/>
          </a:xfrm>
        </p:spPr>
        <p:txBody>
          <a:bodyPr>
            <a:normAutofit fontScale="90000"/>
          </a:bodyPr>
          <a:lstStyle/>
          <a:p>
            <a:r>
              <a:rPr lang="en-US" dirty="0"/>
              <a:t>Montgomery Bus Boycott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" y="723900"/>
            <a:ext cx="5940875" cy="5554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1955 Rosa Parks was arrested for refusing to give her seat up when the bus driver requested she give it to a white passenger</a:t>
            </a:r>
          </a:p>
          <a:p>
            <a:pPr lvl="1"/>
            <a:r>
              <a:rPr lang="en-US" dirty="0"/>
              <a:t>Parks was a seamstress &amp; the secretary of the Montgomery NAACP</a:t>
            </a:r>
          </a:p>
          <a:p>
            <a:r>
              <a:rPr lang="en-US" dirty="0">
                <a:solidFill>
                  <a:srgbClr val="FF0000"/>
                </a:solidFill>
              </a:rPr>
              <a:t>African-Americans began a year-long boycott of public transportation</a:t>
            </a:r>
          </a:p>
          <a:p>
            <a:r>
              <a:rPr lang="en-US" dirty="0"/>
              <a:t>Martin Luther King Jr., a Baptist minister, urged non-violent protest &amp; boycotters chose him as a leader</a:t>
            </a:r>
          </a:p>
          <a:p>
            <a:r>
              <a:rPr lang="en-US" dirty="0">
                <a:solidFill>
                  <a:srgbClr val="FF0000"/>
                </a:solidFill>
              </a:rPr>
              <a:t>Supreme Court ruled the city law unconstitutional in 1956</a:t>
            </a:r>
          </a:p>
          <a:p>
            <a:r>
              <a:rPr lang="en-US" dirty="0"/>
              <a:t>King founded the Southern Christian Leadership Conference to continue the struggle</a:t>
            </a:r>
          </a:p>
          <a:p>
            <a:endParaRPr lang="en-US" dirty="0"/>
          </a:p>
        </p:txBody>
      </p:sp>
      <p:pic>
        <p:nvPicPr>
          <p:cNvPr id="108546" name="Picture 2" descr="http://www.newpittsburghcourieronline.com/images/stories/DD/12-2012/12-4/ParksAr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286" y="258258"/>
            <a:ext cx="2447527" cy="3242973"/>
          </a:xfrm>
          <a:prstGeom prst="rect">
            <a:avLst/>
          </a:prstGeom>
          <a:noFill/>
        </p:spPr>
      </p:pic>
      <p:pic>
        <p:nvPicPr>
          <p:cNvPr id="7" name="Picture 6" descr="http://www.blackpast.org/files/blackpast_images/Martin_Luther_King_and_Suppor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675" y="3860041"/>
            <a:ext cx="2949416" cy="2418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27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ore-online.org/historyphotos/burning_b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774" y="4722546"/>
            <a:ext cx="3435809" cy="2135452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Sit-ins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1960 Greensboro Four sat at a Woolworth’s lunch counter after they are refused service</a:t>
            </a:r>
          </a:p>
          <a:p>
            <a:pPr lvl="0"/>
            <a:r>
              <a:rPr lang="en-US" dirty="0"/>
              <a:t>Lots of news coverage, many others participate in sit-ins, wade-ins and read-ins</a:t>
            </a:r>
          </a:p>
          <a:p>
            <a:pPr lvl="0"/>
            <a:r>
              <a:rPr lang="en-US" dirty="0"/>
              <a:t>Student Nonviolent Coordinating Committee (SNCC) was founded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Freedom Riders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9150" y="546100"/>
            <a:ext cx="4438650" cy="417644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CORE had riders take public buses from Washington D.C. bound for New Orleans</a:t>
            </a:r>
          </a:p>
          <a:p>
            <a:r>
              <a:rPr lang="en-US" dirty="0">
                <a:solidFill>
                  <a:srgbClr val="FF0000"/>
                </a:solidFill>
              </a:rPr>
              <a:t>Along the way the riders broke segregation laws</a:t>
            </a:r>
          </a:p>
          <a:p>
            <a:r>
              <a:rPr lang="en-US" dirty="0">
                <a:solidFill>
                  <a:srgbClr val="FF0000"/>
                </a:solidFill>
              </a:rPr>
              <a:t>In AL the busses were fire-bombed &amp; attacked by a mob</a:t>
            </a:r>
          </a:p>
          <a:p>
            <a:r>
              <a:rPr lang="en-US" dirty="0"/>
              <a:t>Pres. Kennedy made a deal with MS: police protected riders, interstate transportation was desegregated, but the riders were arrested for disturbing the peace</a:t>
            </a:r>
          </a:p>
          <a:p>
            <a:endParaRPr lang="en-US" dirty="0"/>
          </a:p>
        </p:txBody>
      </p:sp>
      <p:pic>
        <p:nvPicPr>
          <p:cNvPr id="110594" name="Picture 2" descr="http://grandviewschools.org/userfiles/files/hs/civilrights/greensboro/images/Greensboro-sit-ins.jpg"/>
          <p:cNvPicPr>
            <a:picLocks noChangeAspect="1" noChangeArrowheads="1"/>
          </p:cNvPicPr>
          <p:nvPr/>
        </p:nvPicPr>
        <p:blipFill rotWithShape="1">
          <a:blip r:embed="rId4" cstate="print"/>
          <a:srcRect t="13196"/>
          <a:stretch/>
        </p:blipFill>
        <p:spPr bwMode="auto">
          <a:xfrm>
            <a:off x="0" y="4722548"/>
            <a:ext cx="3075081" cy="2135451"/>
          </a:xfrm>
          <a:prstGeom prst="rect">
            <a:avLst/>
          </a:prstGeom>
          <a:noFill/>
        </p:spPr>
      </p:pic>
      <p:pic>
        <p:nvPicPr>
          <p:cNvPr id="13" name="Picture 4" descr="File:Lewiszwerg.jpg"/>
          <p:cNvPicPr>
            <a:picLocks noChangeAspect="1" noChangeArrowheads="1"/>
          </p:cNvPicPr>
          <p:nvPr/>
        </p:nvPicPr>
        <p:blipFill rotWithShape="1">
          <a:blip r:embed="rId5" cstate="print"/>
          <a:srcRect b="10118"/>
          <a:stretch/>
        </p:blipFill>
        <p:spPr bwMode="auto">
          <a:xfrm>
            <a:off x="6316748" y="4722546"/>
            <a:ext cx="2827252" cy="2135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79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Birmingham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4318916" cy="5029200"/>
          </a:xfrm>
        </p:spPr>
        <p:txBody>
          <a:bodyPr>
            <a:normAutofit/>
          </a:bodyPr>
          <a:lstStyle/>
          <a:p>
            <a:r>
              <a:rPr lang="en-US" dirty="0"/>
              <a:t>Spring of ‘63 SCLC targeted Birmingham, AL for a civil rights campaign</a:t>
            </a:r>
          </a:p>
          <a:p>
            <a:r>
              <a:rPr lang="en-US" dirty="0"/>
              <a:t>King participated &amp; was arrested</a:t>
            </a:r>
          </a:p>
          <a:p>
            <a:r>
              <a:rPr lang="en-US" dirty="0">
                <a:solidFill>
                  <a:srgbClr val="FF0000"/>
                </a:solidFill>
              </a:rPr>
              <a:t>Government used police dogs and fire hoses on the non-violent protesters</a:t>
            </a:r>
          </a:p>
          <a:p>
            <a:r>
              <a:rPr lang="en-US" dirty="0">
                <a:solidFill>
                  <a:srgbClr val="FF0000"/>
                </a:solidFill>
              </a:rPr>
              <a:t>Drew the attention of many Americans</a:t>
            </a:r>
          </a:p>
        </p:txBody>
      </p:sp>
      <p:pic>
        <p:nvPicPr>
          <p:cNvPr id="114692" name="Picture 4" descr="http://www.dadychery.org/wp-content/uploads/2012/01/Birmingham_1963c_CharlesMo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125915"/>
          </a:xfrm>
          <a:prstGeom prst="rect">
            <a:avLst/>
          </a:prstGeom>
          <a:noFill/>
        </p:spPr>
      </p:pic>
      <p:pic>
        <p:nvPicPr>
          <p:cNvPr id="114694" name="Picture 6" descr="http://1.bp.blogspot.com/_b2KWSPIBLVM/S92t3jHzstI/AAAAAAAAABE/U1CXmkAxSf0/s1600/birmingham-196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00400"/>
            <a:ext cx="4648200" cy="3281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704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AB5423-153D-45F2-831B-DA0C77B7B6F4}" vid="{1E402572-46F6-4807-9F9F-DBAE20AF4E68}"/>
    </a:ext>
  </a:extLst>
</a:theme>
</file>

<file path=ppt/theme/theme2.xml><?xml version="1.0" encoding="utf-8"?>
<a:theme xmlns:a="http://schemas.openxmlformats.org/drawingml/2006/main" name="Basic Arial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Arial Template" id="{7305D490-3FA0-4D45-AEC8-2B6FE3B99FC8}" vid="{25612BFB-C9FB-4CC4-969E-895C2A683E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 Template</Template>
  <TotalTime>5838</TotalTime>
  <Words>1652</Words>
  <Application>Microsoft Office PowerPoint</Application>
  <PresentationFormat>On-screen Show (4:3)</PresentationFormat>
  <Paragraphs>161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Template</vt:lpstr>
      <vt:lpstr>Basic Arial Template</vt:lpstr>
      <vt:lpstr>Unit 7: Crisis and Change (1945-1980)</vt:lpstr>
      <vt:lpstr>The Civil Rights Movement</vt:lpstr>
      <vt:lpstr>Segregation</vt:lpstr>
      <vt:lpstr>Early Civil Rights</vt:lpstr>
      <vt:lpstr>Brown v. Board of Education (1954)</vt:lpstr>
      <vt:lpstr>Federal &amp; state governments clash</vt:lpstr>
      <vt:lpstr>Montgomery Bus Boycott</vt:lpstr>
      <vt:lpstr>PowerPoint Presentation</vt:lpstr>
      <vt:lpstr>Birmingham Campaign</vt:lpstr>
      <vt:lpstr>Confrontations Intensify</vt:lpstr>
      <vt:lpstr>March on Washington</vt:lpstr>
      <vt:lpstr>Civil Rights Act of 1964</vt:lpstr>
      <vt:lpstr>Push for Voting Rights</vt:lpstr>
      <vt:lpstr>African American radicals &amp; militants</vt:lpstr>
      <vt:lpstr>Violence</vt:lpstr>
      <vt:lpstr>Women’s voices</vt:lpstr>
      <vt:lpstr>Legal gains</vt:lpstr>
      <vt:lpstr>Latino Rights</vt:lpstr>
      <vt:lpstr>Native American Rights</vt:lpstr>
      <vt:lpstr>Consumers &amp; people with Disabilities</vt:lpstr>
      <vt:lpstr>Environmental Movement</vt:lpstr>
      <vt:lpstr>Environmental Movement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cjohnson16</dc:creator>
  <cp:lastModifiedBy>Samantha Copeland</cp:lastModifiedBy>
  <cp:revision>172</cp:revision>
  <cp:lastPrinted>2016-05-16T16:44:50Z</cp:lastPrinted>
  <dcterms:created xsi:type="dcterms:W3CDTF">2015-11-19T19:44:51Z</dcterms:created>
  <dcterms:modified xsi:type="dcterms:W3CDTF">2017-12-11T04:36:54Z</dcterms:modified>
</cp:coreProperties>
</file>