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57" r:id="rId3"/>
    <p:sldId id="258" r:id="rId4"/>
    <p:sldId id="271" r:id="rId5"/>
    <p:sldId id="268" r:id="rId6"/>
    <p:sldId id="270" r:id="rId7"/>
    <p:sldId id="259" r:id="rId8"/>
    <p:sldId id="272" r:id="rId9"/>
    <p:sldId id="269" r:id="rId10"/>
    <p:sldId id="261" r:id="rId11"/>
    <p:sldId id="273" r:id="rId12"/>
    <p:sldId id="274" r:id="rId13"/>
    <p:sldId id="275" r:id="rId14"/>
    <p:sldId id="262" r:id="rId15"/>
    <p:sldId id="267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C0"/>
    <a:srgbClr val="000000"/>
    <a:srgbClr val="37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4FF83D5-99FD-3D4D-B318-B9960567A8E8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F312A79-E82E-8C42-BE8A-1F1FF1890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err="1">
                <a:solidFill>
                  <a:srgbClr val="FF0000"/>
                </a:solidFill>
              </a:rPr>
              <a:t>U.s.</a:t>
            </a:r>
            <a:r>
              <a:rPr lang="en-US" dirty="0">
                <a:solidFill>
                  <a:srgbClr val="FF0000"/>
                </a:solidFill>
              </a:rPr>
              <a:t>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>
                <a:solidFill>
                  <a:srgbClr val="000000"/>
                </a:solidFill>
              </a:rPr>
              <a:t>Events to US Entry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By </a:t>
            </a:r>
            <a:r>
              <a:rPr lang="en-US" sz="2400" dirty="0" smtClean="0">
                <a:solidFill>
                  <a:srgbClr val="004EC0"/>
                </a:solidFill>
              </a:rPr>
              <a:t>1916, the War in Europe became </a:t>
            </a:r>
            <a:r>
              <a:rPr lang="en-US" sz="2400" b="1" u="sng" dirty="0" smtClean="0">
                <a:solidFill>
                  <a:srgbClr val="004EC0"/>
                </a:solidFill>
              </a:rPr>
              <a:t>stalemated</a:t>
            </a:r>
            <a:r>
              <a:rPr lang="en-US" sz="2400" dirty="0" smtClean="0">
                <a:solidFill>
                  <a:srgbClr val="004EC0"/>
                </a:solidFill>
              </a:rPr>
              <a:t> on both </a:t>
            </a:r>
            <a:r>
              <a:rPr lang="en-US" sz="2400" b="1" u="sng" dirty="0" smtClean="0">
                <a:solidFill>
                  <a:srgbClr val="004EC0"/>
                </a:solidFill>
              </a:rPr>
              <a:t>fronts</a:t>
            </a:r>
            <a:endParaRPr lang="en-US" sz="2000" b="1" u="sng" dirty="0" smtClean="0">
              <a:solidFill>
                <a:srgbClr val="004EC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Western Front = </a:t>
            </a:r>
            <a:r>
              <a:rPr lang="en-US" b="1" u="sng" dirty="0" smtClean="0">
                <a:solidFill>
                  <a:srgbClr val="000000"/>
                </a:solidFill>
              </a:rPr>
              <a:t>500</a:t>
            </a:r>
            <a:r>
              <a:rPr lang="en-US" dirty="0" smtClean="0">
                <a:solidFill>
                  <a:srgbClr val="000000"/>
                </a:solidFill>
              </a:rPr>
              <a:t> miles of </a:t>
            </a:r>
            <a:r>
              <a:rPr lang="en-US" b="1" u="sng" dirty="0" smtClean="0">
                <a:solidFill>
                  <a:srgbClr val="000000"/>
                </a:solidFill>
              </a:rPr>
              <a:t>trenches</a:t>
            </a:r>
            <a:r>
              <a:rPr lang="en-US" dirty="0" smtClean="0">
                <a:solidFill>
                  <a:srgbClr val="000000"/>
                </a:solidFill>
              </a:rPr>
              <a:t> extending from the English Channel to the </a:t>
            </a:r>
            <a:r>
              <a:rPr lang="en-US" b="1" u="sng" dirty="0" smtClean="0">
                <a:solidFill>
                  <a:srgbClr val="000000"/>
                </a:solidFill>
              </a:rPr>
              <a:t>Adriatic</a:t>
            </a:r>
            <a:r>
              <a:rPr lang="en-US" dirty="0" smtClean="0">
                <a:solidFill>
                  <a:srgbClr val="000000"/>
                </a:solidFill>
              </a:rPr>
              <a:t> Sea (Defended by </a:t>
            </a:r>
            <a:r>
              <a:rPr lang="en-US" b="1" u="sng" dirty="0" smtClean="0">
                <a:solidFill>
                  <a:srgbClr val="000000"/>
                </a:solidFill>
              </a:rPr>
              <a:t>France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b="1" u="sng" dirty="0" smtClean="0">
                <a:solidFill>
                  <a:srgbClr val="000000"/>
                </a:solidFill>
              </a:rPr>
              <a:t>Great Britain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Eastern Front = line defended by </a:t>
            </a:r>
            <a:r>
              <a:rPr lang="en-US" b="1" u="sng" dirty="0" smtClean="0">
                <a:solidFill>
                  <a:srgbClr val="000000"/>
                </a:solidFill>
              </a:rPr>
              <a:t>Russia</a:t>
            </a:r>
            <a:endParaRPr lang="en-US" sz="1800" b="1" u="sng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4EC0"/>
                </a:solidFill>
              </a:rPr>
              <a:t>Little progress &amp; high </a:t>
            </a:r>
            <a:r>
              <a:rPr lang="en-US" b="1" u="sng" dirty="0" smtClean="0">
                <a:solidFill>
                  <a:srgbClr val="004EC0"/>
                </a:solidFill>
              </a:rPr>
              <a:t>casualties</a:t>
            </a:r>
            <a:r>
              <a:rPr lang="en-US" dirty="0" smtClean="0">
                <a:solidFill>
                  <a:srgbClr val="004EC0"/>
                </a:solidFill>
              </a:rPr>
              <a:t> led to frustration on both sides</a:t>
            </a:r>
            <a:endParaRPr lang="en-US" sz="1800" dirty="0" smtClean="0">
              <a:solidFill>
                <a:srgbClr val="004E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69850"/>
            <a:ext cx="7112000" cy="671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4000" cy="6974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err="1">
                <a:solidFill>
                  <a:srgbClr val="FF0000"/>
                </a:solidFill>
              </a:rPr>
              <a:t>U.s.</a:t>
            </a:r>
            <a:r>
              <a:rPr lang="en-US" dirty="0">
                <a:solidFill>
                  <a:srgbClr val="FF0000"/>
                </a:solidFill>
              </a:rPr>
              <a:t>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5662" y="1828800"/>
            <a:ext cx="9399661" cy="4297363"/>
          </a:xfrm>
        </p:spPr>
        <p:txBody>
          <a:bodyPr/>
          <a:lstStyle/>
          <a:p>
            <a:pPr lvl="1">
              <a:buClrTx/>
            </a:pPr>
            <a:r>
              <a:rPr lang="en-US" sz="2800" dirty="0" smtClean="0">
                <a:solidFill>
                  <a:srgbClr val="004EC0"/>
                </a:solidFill>
              </a:rPr>
              <a:t>Germany resumed </a:t>
            </a:r>
            <a:r>
              <a:rPr lang="en-US" sz="2800" b="1" u="sng" dirty="0" smtClean="0">
                <a:solidFill>
                  <a:srgbClr val="004EC0"/>
                </a:solidFill>
              </a:rPr>
              <a:t>unrestricted submarine</a:t>
            </a:r>
            <a:r>
              <a:rPr lang="en-US" sz="2800" dirty="0" smtClean="0">
                <a:solidFill>
                  <a:srgbClr val="004EC0"/>
                </a:solidFill>
              </a:rPr>
              <a:t> warfare to break the </a:t>
            </a:r>
            <a:r>
              <a:rPr lang="en-US" sz="2800" b="1" u="sng" dirty="0" smtClean="0">
                <a:solidFill>
                  <a:srgbClr val="004EC0"/>
                </a:solidFill>
              </a:rPr>
              <a:t>stalemate</a:t>
            </a:r>
          </a:p>
          <a:p>
            <a:pPr lvl="2"/>
            <a:r>
              <a:rPr lang="en-US" sz="2800" dirty="0" smtClean="0">
                <a:solidFill>
                  <a:srgbClr val="004EC0"/>
                </a:solidFill>
              </a:rPr>
              <a:t>Stopped issuing </a:t>
            </a:r>
            <a:r>
              <a:rPr lang="en-US" sz="2800" b="1" u="sng" dirty="0" smtClean="0">
                <a:solidFill>
                  <a:srgbClr val="004EC0"/>
                </a:solidFill>
              </a:rPr>
              <a:t>warnings</a:t>
            </a:r>
            <a:r>
              <a:rPr lang="en-US" sz="2800" dirty="0" smtClean="0">
                <a:solidFill>
                  <a:srgbClr val="000000"/>
                </a:solidFill>
              </a:rPr>
              <a:t>; 3 U.S. shops were </a:t>
            </a:r>
            <a:r>
              <a:rPr lang="en-US" sz="2800" b="1" u="sng" dirty="0" smtClean="0">
                <a:solidFill>
                  <a:srgbClr val="000000"/>
                </a:solidFill>
              </a:rPr>
              <a:t>sunk</a:t>
            </a:r>
            <a:r>
              <a:rPr lang="en-US" sz="2800" dirty="0" smtClean="0">
                <a:solidFill>
                  <a:srgbClr val="000000"/>
                </a:solidFill>
              </a:rPr>
              <a:t> in one day</a:t>
            </a:r>
          </a:p>
          <a:p>
            <a:pPr lvl="2"/>
            <a:r>
              <a:rPr lang="en-US" sz="2800" dirty="0" smtClean="0">
                <a:solidFill>
                  <a:srgbClr val="004EC0"/>
                </a:solidFill>
              </a:rPr>
              <a:t>The Kaiser </a:t>
            </a:r>
            <a:r>
              <a:rPr lang="en-US" sz="2800" dirty="0" smtClean="0">
                <a:solidFill>
                  <a:srgbClr val="000000"/>
                </a:solidFill>
              </a:rPr>
              <a:t>(German leader) </a:t>
            </a:r>
            <a:r>
              <a:rPr lang="en-US" sz="2800" dirty="0" smtClean="0">
                <a:solidFill>
                  <a:srgbClr val="004EC0"/>
                </a:solidFill>
              </a:rPr>
              <a:t>felt confident the </a:t>
            </a:r>
            <a:r>
              <a:rPr lang="en-US" sz="2800" b="1" u="sng" dirty="0" smtClean="0">
                <a:solidFill>
                  <a:srgbClr val="004EC0"/>
                </a:solidFill>
              </a:rPr>
              <a:t>U.S.</a:t>
            </a:r>
            <a:r>
              <a:rPr lang="en-US" sz="2800" dirty="0" smtClean="0">
                <a:solidFill>
                  <a:srgbClr val="004EC0"/>
                </a:solidFill>
              </a:rPr>
              <a:t> would not enter the war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U.S. responded by ending </a:t>
            </a:r>
            <a:r>
              <a:rPr lang="en-US" sz="2800" b="1" u="sng" dirty="0" smtClean="0">
                <a:solidFill>
                  <a:srgbClr val="000000"/>
                </a:solidFill>
              </a:rPr>
              <a:t>diplomatic</a:t>
            </a:r>
            <a:r>
              <a:rPr lang="en-US" sz="2800" dirty="0" smtClean="0">
                <a:solidFill>
                  <a:srgbClr val="000000"/>
                </a:solidFill>
              </a:rPr>
              <a:t> relations </a:t>
            </a:r>
            <a:r>
              <a:rPr lang="en-US" sz="2800" dirty="0" err="1" smtClean="0">
                <a:solidFill>
                  <a:srgbClr val="000000"/>
                </a:solidFill>
              </a:rPr>
              <a:t>w</a:t>
            </a:r>
            <a:r>
              <a:rPr lang="en-US" sz="2800" dirty="0" smtClean="0">
                <a:solidFill>
                  <a:srgbClr val="000000"/>
                </a:solidFill>
              </a:rPr>
              <a:t>/Germany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err="1">
                <a:solidFill>
                  <a:srgbClr val="FF0000"/>
                </a:solidFill>
              </a:rPr>
              <a:t>U.s.</a:t>
            </a:r>
            <a:r>
              <a:rPr lang="en-US" dirty="0">
                <a:solidFill>
                  <a:srgbClr val="FF0000"/>
                </a:solidFill>
              </a:rPr>
              <a:t>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437" y="1828800"/>
            <a:ext cx="9325437" cy="4297363"/>
          </a:xfrm>
        </p:spPr>
        <p:txBody>
          <a:bodyPr/>
          <a:lstStyle/>
          <a:p>
            <a:pPr lvl="1">
              <a:buClrTx/>
            </a:pP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u="sng" dirty="0" smtClean="0">
                <a:solidFill>
                  <a:srgbClr val="004EC0"/>
                </a:solidFill>
              </a:rPr>
              <a:t>Zimmerman</a:t>
            </a:r>
            <a:r>
              <a:rPr lang="en-US" sz="2400" dirty="0" smtClean="0">
                <a:solidFill>
                  <a:srgbClr val="004EC0"/>
                </a:solidFill>
              </a:rPr>
              <a:t> Note (“</a:t>
            </a:r>
            <a:r>
              <a:rPr lang="en-US" sz="2400" b="1" u="sng" dirty="0" smtClean="0">
                <a:solidFill>
                  <a:srgbClr val="004EC0"/>
                </a:solidFill>
              </a:rPr>
              <a:t>Last</a:t>
            </a:r>
            <a:r>
              <a:rPr lang="en-US" sz="2400" dirty="0" smtClean="0">
                <a:solidFill>
                  <a:srgbClr val="004EC0"/>
                </a:solidFill>
              </a:rPr>
              <a:t> Straw”) </a:t>
            </a:r>
            <a:r>
              <a:rPr lang="en-US" sz="2400" dirty="0" smtClean="0">
                <a:solidFill>
                  <a:srgbClr val="000000"/>
                </a:solidFill>
              </a:rPr>
              <a:t>published on March 1, 1917)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4EC0"/>
                </a:solidFill>
              </a:rPr>
              <a:t>Letter from Germany to </a:t>
            </a:r>
            <a:r>
              <a:rPr lang="en-US" b="1" u="sng" dirty="0" smtClean="0">
                <a:solidFill>
                  <a:srgbClr val="004EC0"/>
                </a:solidFill>
              </a:rPr>
              <a:t>Mexico</a:t>
            </a:r>
            <a:r>
              <a:rPr lang="en-US" dirty="0" smtClean="0">
                <a:solidFill>
                  <a:srgbClr val="004EC0"/>
                </a:solidFill>
              </a:rPr>
              <a:t> asking for an alliance against the U.S.</a:t>
            </a:r>
            <a:endParaRPr lang="en-US" sz="1800" dirty="0" smtClean="0">
              <a:solidFill>
                <a:srgbClr val="004EC0"/>
              </a:solidFill>
            </a:endParaRPr>
          </a:p>
          <a:p>
            <a:pPr lvl="2"/>
            <a:r>
              <a:rPr lang="en-US" dirty="0" smtClean="0">
                <a:solidFill>
                  <a:srgbClr val="004EC0"/>
                </a:solidFill>
              </a:rPr>
              <a:t>Intercepted and decoded by </a:t>
            </a:r>
            <a:r>
              <a:rPr lang="en-US" b="1" u="sng" dirty="0" smtClean="0">
                <a:solidFill>
                  <a:srgbClr val="004EC0"/>
                </a:solidFill>
              </a:rPr>
              <a:t>Great Britain</a:t>
            </a:r>
            <a:endParaRPr lang="en-US" sz="1800" b="1" u="sng" dirty="0" smtClean="0">
              <a:solidFill>
                <a:srgbClr val="004EC0"/>
              </a:solidFill>
            </a:endParaRPr>
          </a:p>
          <a:p>
            <a:pPr lvl="2"/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u="sng" dirty="0" smtClean="0">
                <a:solidFill>
                  <a:srgbClr val="000000"/>
                </a:solidFill>
              </a:rPr>
              <a:t>Pro</a:t>
            </a:r>
            <a:r>
              <a:rPr lang="en-US" sz="1900" dirty="0" smtClean="0">
                <a:solidFill>
                  <a:srgbClr val="000000"/>
                </a:solidFill>
              </a:rPr>
              <a:t>-war fever intensified in the U.S.; demanded we enter in the name of </a:t>
            </a:r>
            <a:r>
              <a:rPr lang="en-US" sz="1900" b="1" u="sng" dirty="0" smtClean="0">
                <a:solidFill>
                  <a:srgbClr val="000000"/>
                </a:solidFill>
              </a:rPr>
              <a:t>self-defense</a:t>
            </a:r>
            <a:r>
              <a:rPr lang="en-US" sz="1900" dirty="0" smtClean="0">
                <a:solidFill>
                  <a:srgbClr val="000000"/>
                </a:solidFill>
              </a:rPr>
              <a:t>.  Soon after, </a:t>
            </a:r>
            <a:r>
              <a:rPr lang="en-US" sz="1900" b="1" u="sng" dirty="0" smtClean="0">
                <a:solidFill>
                  <a:srgbClr val="000000"/>
                </a:solidFill>
              </a:rPr>
              <a:t>4</a:t>
            </a:r>
            <a:r>
              <a:rPr lang="en-US" sz="1900" dirty="0" smtClean="0">
                <a:solidFill>
                  <a:srgbClr val="000000"/>
                </a:solidFill>
              </a:rPr>
              <a:t> more unarmed U.S. ships were sunk.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buClrTx/>
            </a:pPr>
            <a:r>
              <a:rPr lang="en-US" sz="2400" dirty="0" smtClean="0">
                <a:solidFill>
                  <a:srgbClr val="004EC0"/>
                </a:solidFill>
              </a:rPr>
              <a:t>March 1917, </a:t>
            </a:r>
            <a:r>
              <a:rPr lang="en-US" sz="2400" b="1" u="sng" dirty="0" smtClean="0">
                <a:solidFill>
                  <a:srgbClr val="004EC0"/>
                </a:solidFill>
              </a:rPr>
              <a:t>Russia</a:t>
            </a:r>
            <a:r>
              <a:rPr lang="en-US" sz="2400" dirty="0" smtClean="0">
                <a:solidFill>
                  <a:srgbClr val="004EC0"/>
                </a:solidFill>
              </a:rPr>
              <a:t> exits war</a:t>
            </a:r>
            <a:endParaRPr lang="en-US" sz="2000" dirty="0" smtClean="0">
              <a:solidFill>
                <a:srgbClr val="004EC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87" y="4368800"/>
            <a:ext cx="2095272" cy="224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U.s</a:t>
            </a:r>
            <a:r>
              <a:rPr lang="en-US" dirty="0" err="1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enters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8649" y="1828800"/>
            <a:ext cx="9432649" cy="4297363"/>
          </a:xfrm>
        </p:spPr>
        <p:txBody>
          <a:bodyPr/>
          <a:lstStyle/>
          <a:p>
            <a:pPr lvl="1"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Wilson asked </a:t>
            </a:r>
            <a:r>
              <a:rPr lang="en-US" sz="2800" b="1" u="sng" dirty="0" smtClean="0">
                <a:solidFill>
                  <a:srgbClr val="000000"/>
                </a:solidFill>
              </a:rPr>
              <a:t>Congress</a:t>
            </a:r>
            <a:r>
              <a:rPr lang="en-US" sz="2800" dirty="0" smtClean="0">
                <a:solidFill>
                  <a:srgbClr val="000000"/>
                </a:solidFill>
              </a:rPr>
              <a:t> for a Declaration of </a:t>
            </a:r>
            <a:r>
              <a:rPr lang="en-US" sz="2800" b="1" u="sng" dirty="0" smtClean="0">
                <a:solidFill>
                  <a:srgbClr val="000000"/>
                </a:solidFill>
              </a:rPr>
              <a:t>War</a:t>
            </a:r>
            <a:r>
              <a:rPr lang="en-US" sz="2800" dirty="0" smtClean="0">
                <a:solidFill>
                  <a:srgbClr val="000000"/>
                </a:solidFill>
              </a:rPr>
              <a:t> on April 2, 1917</a:t>
            </a:r>
          </a:p>
          <a:p>
            <a:pPr lvl="2"/>
            <a:r>
              <a:rPr lang="en-US" sz="2800" dirty="0" smtClean="0">
                <a:solidFill>
                  <a:srgbClr val="004EC0"/>
                </a:solidFill>
              </a:rPr>
              <a:t>Enemy: German </a:t>
            </a:r>
            <a:r>
              <a:rPr lang="en-US" sz="2800" b="1" u="sng" dirty="0" smtClean="0">
                <a:solidFill>
                  <a:srgbClr val="004EC0"/>
                </a:solidFill>
              </a:rPr>
              <a:t>government</a:t>
            </a:r>
            <a:r>
              <a:rPr lang="en-US" sz="2800" dirty="0" smtClean="0">
                <a:solidFill>
                  <a:srgbClr val="004EC0"/>
                </a:solidFill>
              </a:rPr>
              <a:t>, NOT the German </a:t>
            </a:r>
            <a:r>
              <a:rPr lang="en-US" sz="2800" b="1" u="sng" dirty="0" smtClean="0">
                <a:solidFill>
                  <a:srgbClr val="004EC0"/>
                </a:solidFill>
              </a:rPr>
              <a:t>people</a:t>
            </a:r>
          </a:p>
          <a:p>
            <a:pPr lvl="2"/>
            <a:r>
              <a:rPr lang="en-US" sz="2800" dirty="0" smtClean="0">
                <a:solidFill>
                  <a:srgbClr val="000000"/>
                </a:solidFill>
              </a:rPr>
              <a:t>Wilson: “America must go to war to make the world safe for </a:t>
            </a:r>
            <a:r>
              <a:rPr lang="en-US" sz="2800" b="1" u="sng" dirty="0" smtClean="0">
                <a:solidFill>
                  <a:srgbClr val="000000"/>
                </a:solidFill>
              </a:rPr>
              <a:t>democracy</a:t>
            </a:r>
            <a:r>
              <a:rPr lang="en-US" sz="2800" dirty="0" smtClean="0">
                <a:solidFill>
                  <a:srgbClr val="000000"/>
                </a:solidFill>
              </a:rPr>
              <a:t>”</a:t>
            </a:r>
          </a:p>
          <a:p>
            <a:pPr lvl="2"/>
            <a:r>
              <a:rPr lang="en-US" sz="2800" dirty="0" smtClean="0">
                <a:solidFill>
                  <a:srgbClr val="004EC0"/>
                </a:solidFill>
              </a:rPr>
              <a:t>Congress declared war on </a:t>
            </a:r>
            <a:r>
              <a:rPr lang="en-US" sz="2800" b="1" u="sng" dirty="0" smtClean="0">
                <a:solidFill>
                  <a:srgbClr val="004EC0"/>
                </a:solidFill>
              </a:rPr>
              <a:t>April 6, 1917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U.s.</a:t>
            </a:r>
            <a:r>
              <a:rPr lang="en-US" dirty="0">
                <a:solidFill>
                  <a:srgbClr val="FF0000"/>
                </a:solidFill>
              </a:rPr>
              <a:t> enters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8109" y="1828800"/>
            <a:ext cx="9422109" cy="4297363"/>
          </a:xfrm>
        </p:spPr>
        <p:txBody>
          <a:bodyPr/>
          <a:lstStyle/>
          <a:p>
            <a:pPr lvl="1">
              <a:buClrTx/>
            </a:pPr>
            <a:r>
              <a:rPr lang="en-US" sz="2400" dirty="0" smtClean="0">
                <a:solidFill>
                  <a:srgbClr val="004EC0"/>
                </a:solidFill>
              </a:rPr>
              <a:t>June, 1917: 1</a:t>
            </a:r>
            <a:r>
              <a:rPr lang="en-US" sz="2400" baseline="30000" dirty="0" smtClean="0">
                <a:solidFill>
                  <a:srgbClr val="004EC0"/>
                </a:solidFill>
              </a:rPr>
              <a:t>st</a:t>
            </a:r>
            <a:r>
              <a:rPr lang="en-US" sz="2400" dirty="0" smtClean="0">
                <a:solidFill>
                  <a:srgbClr val="004EC0"/>
                </a:solidFill>
              </a:rPr>
              <a:t> U.S. troops arrive in Europe</a:t>
            </a:r>
            <a:endParaRPr lang="en-US" sz="2000" dirty="0" smtClean="0">
              <a:solidFill>
                <a:srgbClr val="004EC0"/>
              </a:solidFill>
            </a:endParaRPr>
          </a:p>
          <a:p>
            <a:pPr lvl="2"/>
            <a:r>
              <a:rPr lang="en-US" sz="2600" b="1" u="sng" dirty="0" smtClean="0">
                <a:solidFill>
                  <a:srgbClr val="000000"/>
                </a:solidFill>
              </a:rPr>
              <a:t>American Expeditionary Forces</a:t>
            </a:r>
            <a:r>
              <a:rPr lang="en-US" sz="2600" dirty="0" smtClean="0">
                <a:solidFill>
                  <a:srgbClr val="000000"/>
                </a:solidFill>
              </a:rPr>
              <a:t> were led by General </a:t>
            </a:r>
            <a:r>
              <a:rPr lang="en-US" sz="2600" b="1" u="sng" dirty="0" smtClean="0">
                <a:solidFill>
                  <a:srgbClr val="000000"/>
                </a:solidFill>
              </a:rPr>
              <a:t>John Pershing</a:t>
            </a:r>
          </a:p>
          <a:p>
            <a:pPr lvl="2"/>
            <a:r>
              <a:rPr lang="en-US" sz="2600" dirty="0" smtClean="0">
                <a:solidFill>
                  <a:srgbClr val="000000"/>
                </a:solidFill>
              </a:rPr>
              <a:t>By 1918, </a:t>
            </a:r>
            <a:r>
              <a:rPr lang="en-US" sz="2600" dirty="0" smtClean="0">
                <a:solidFill>
                  <a:srgbClr val="004EC0"/>
                </a:solidFill>
              </a:rPr>
              <a:t>2 million U.S. “</a:t>
            </a:r>
            <a:r>
              <a:rPr lang="en-US" sz="2600" b="1" u="sng" dirty="0" smtClean="0">
                <a:solidFill>
                  <a:srgbClr val="004EC0"/>
                </a:solidFill>
              </a:rPr>
              <a:t>Doughboys</a:t>
            </a:r>
            <a:r>
              <a:rPr lang="en-US" sz="2600" dirty="0" smtClean="0">
                <a:solidFill>
                  <a:srgbClr val="004EC0"/>
                </a:solidFill>
              </a:rPr>
              <a:t>” were in France</a:t>
            </a:r>
          </a:p>
          <a:p>
            <a:pPr lvl="2"/>
            <a:r>
              <a:rPr lang="en-US" sz="2300" dirty="0" smtClean="0">
                <a:solidFill>
                  <a:srgbClr val="004EC0"/>
                </a:solidFill>
              </a:rPr>
              <a:t>Wilson began plans for </a:t>
            </a:r>
            <a:r>
              <a:rPr lang="en-US" sz="2300" b="1" u="sng" dirty="0" smtClean="0">
                <a:solidFill>
                  <a:srgbClr val="004EC0"/>
                </a:solidFill>
              </a:rPr>
              <a:t>permanent peace</a:t>
            </a:r>
            <a:r>
              <a:rPr lang="en-US" sz="2300" dirty="0" smtClean="0">
                <a:solidFill>
                  <a:srgbClr val="004EC0"/>
                </a:solidFill>
              </a:rPr>
              <a:t> based on his </a:t>
            </a:r>
            <a:r>
              <a:rPr lang="en-US" sz="2300" b="1" u="sng" dirty="0" smtClean="0">
                <a:solidFill>
                  <a:srgbClr val="004EC0"/>
                </a:solidFill>
              </a:rPr>
              <a:t>14</a:t>
            </a:r>
            <a:r>
              <a:rPr lang="en-US" sz="2300" dirty="0" smtClean="0">
                <a:solidFill>
                  <a:srgbClr val="004EC0"/>
                </a:solidFill>
              </a:rPr>
              <a:t> Points Plan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92" y="4252686"/>
            <a:ext cx="1893483" cy="224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798" y="4252686"/>
            <a:ext cx="3625572" cy="2249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Events Prior to </a:t>
            </a:r>
            <a:r>
              <a:rPr lang="en-US" dirty="0" err="1" smtClean="0">
                <a:solidFill>
                  <a:srgbClr val="FF0000"/>
                </a:solidFill>
              </a:rPr>
              <a:t>U.s</a:t>
            </a:r>
            <a:r>
              <a:rPr lang="en-US" dirty="0" smtClean="0">
                <a:solidFill>
                  <a:srgbClr val="FF0000"/>
                </a:solidFill>
              </a:rPr>
              <a:t>. entry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4EC0"/>
                </a:solidFill>
              </a:rPr>
              <a:t>U.S. Position: </a:t>
            </a:r>
            <a:r>
              <a:rPr lang="en-US" b="1" u="sng" dirty="0" smtClean="0">
                <a:solidFill>
                  <a:srgbClr val="004EC0"/>
                </a:solidFill>
              </a:rPr>
              <a:t>Neutrality</a:t>
            </a:r>
            <a:endParaRPr lang="en-US" sz="2000" u="sng" dirty="0" smtClean="0">
              <a:solidFill>
                <a:srgbClr val="004EC0"/>
              </a:solidFill>
            </a:endParaRPr>
          </a:p>
          <a:p>
            <a:pPr lvl="1">
              <a:buClr>
                <a:schemeClr val="bg2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President </a:t>
            </a:r>
            <a:r>
              <a:rPr lang="en-US" sz="2400" b="1" dirty="0" smtClean="0">
                <a:solidFill>
                  <a:srgbClr val="004EC0"/>
                </a:solidFill>
              </a:rPr>
              <a:t>Wilson</a:t>
            </a:r>
            <a:r>
              <a:rPr lang="en-US" sz="2400" dirty="0" smtClean="0">
                <a:solidFill>
                  <a:srgbClr val="004EC0"/>
                </a:solidFill>
              </a:rPr>
              <a:t> encouraged neutrality in “</a:t>
            </a:r>
            <a:r>
              <a:rPr lang="en-US" sz="2400" b="1" u="sng" dirty="0" smtClean="0">
                <a:solidFill>
                  <a:srgbClr val="004EC0"/>
                </a:solidFill>
              </a:rPr>
              <a:t>thought</a:t>
            </a:r>
            <a:r>
              <a:rPr lang="en-US" sz="2400" dirty="0" smtClean="0">
                <a:solidFill>
                  <a:srgbClr val="004EC0"/>
                </a:solidFill>
              </a:rPr>
              <a:t> &amp; </a:t>
            </a:r>
            <a:r>
              <a:rPr lang="en-US" sz="2400" b="1" u="sng" dirty="0" smtClean="0">
                <a:solidFill>
                  <a:srgbClr val="004EC0"/>
                </a:solidFill>
              </a:rPr>
              <a:t>action</a:t>
            </a:r>
            <a:r>
              <a:rPr lang="en-US" sz="2400" dirty="0" smtClean="0">
                <a:solidFill>
                  <a:srgbClr val="004EC0"/>
                </a:solidFill>
              </a:rPr>
              <a:t>”</a:t>
            </a:r>
            <a:endParaRPr lang="en-US" sz="2000" dirty="0" smtClean="0">
              <a:solidFill>
                <a:srgbClr val="004EC0"/>
              </a:solidFill>
            </a:endParaRPr>
          </a:p>
          <a:p>
            <a:endParaRPr lang="en-US" sz="2000" dirty="0" smtClean="0"/>
          </a:p>
          <a:p>
            <a:pPr lvl="1">
              <a:buClr>
                <a:schemeClr val="bg2"/>
              </a:buClr>
            </a:pPr>
            <a:r>
              <a:rPr lang="en-US" dirty="0" smtClean="0">
                <a:solidFill>
                  <a:srgbClr val="000000"/>
                </a:solidFill>
              </a:rPr>
              <a:t>Neutrality Problems:</a:t>
            </a:r>
          </a:p>
          <a:p>
            <a:pPr lvl="2"/>
            <a:r>
              <a:rPr lang="en-US" sz="2200" dirty="0" smtClean="0">
                <a:solidFill>
                  <a:srgbClr val="004EC0"/>
                </a:solidFill>
              </a:rPr>
              <a:t>U.S. traded with </a:t>
            </a:r>
            <a:r>
              <a:rPr lang="en-US" sz="2200" b="1" u="sng" dirty="0" smtClean="0">
                <a:solidFill>
                  <a:srgbClr val="004EC0"/>
                </a:solidFill>
              </a:rPr>
              <a:t>both</a:t>
            </a:r>
            <a:r>
              <a:rPr lang="en-US" sz="2200" dirty="0" smtClean="0">
                <a:solidFill>
                  <a:srgbClr val="004EC0"/>
                </a:solidFill>
              </a:rPr>
              <a:t> sides, but ties with </a:t>
            </a:r>
            <a:r>
              <a:rPr lang="en-US" sz="2200" b="1" u="sng" dirty="0" smtClean="0">
                <a:solidFill>
                  <a:srgbClr val="004EC0"/>
                </a:solidFill>
              </a:rPr>
              <a:t>Great Britain</a:t>
            </a:r>
            <a:r>
              <a:rPr lang="en-US" sz="2200" dirty="0" smtClean="0">
                <a:solidFill>
                  <a:srgbClr val="004EC0"/>
                </a:solidFill>
              </a:rPr>
              <a:t> were strongest</a:t>
            </a:r>
          </a:p>
          <a:p>
            <a:pPr lvl="3">
              <a:buClr>
                <a:schemeClr val="bg2"/>
              </a:buClr>
            </a:pPr>
            <a:r>
              <a:rPr lang="en-US" sz="2200" dirty="0" smtClean="0">
                <a:solidFill>
                  <a:srgbClr val="004EC0"/>
                </a:solidFill>
              </a:rPr>
              <a:t>Common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b="1" u="sng" dirty="0" smtClean="0">
                <a:solidFill>
                  <a:srgbClr val="000000"/>
                </a:solidFill>
              </a:rPr>
              <a:t>language</a:t>
            </a:r>
            <a:r>
              <a:rPr lang="en-US" sz="2200" dirty="0" smtClean="0">
                <a:solidFill>
                  <a:srgbClr val="000000"/>
                </a:solidFill>
              </a:rPr>
              <a:t>, </a:t>
            </a:r>
            <a:r>
              <a:rPr lang="en-US" sz="2200" b="1" u="sng" dirty="0" smtClean="0">
                <a:solidFill>
                  <a:srgbClr val="004EC0"/>
                </a:solidFill>
              </a:rPr>
              <a:t>customs</a:t>
            </a:r>
            <a:r>
              <a:rPr lang="en-US" sz="2200" dirty="0" smtClean="0">
                <a:solidFill>
                  <a:srgbClr val="000000"/>
                </a:solidFill>
              </a:rPr>
              <a:t>, and </a:t>
            </a:r>
            <a:r>
              <a:rPr lang="en-US" sz="2200" b="1" u="sng" dirty="0" smtClean="0">
                <a:solidFill>
                  <a:srgbClr val="000000"/>
                </a:solidFill>
              </a:rPr>
              <a:t>government</a:t>
            </a:r>
          </a:p>
          <a:p>
            <a:pPr lvl="3">
              <a:buClr>
                <a:schemeClr val="bg2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By 1917, </a:t>
            </a:r>
            <a:r>
              <a:rPr lang="en-US" sz="2200" dirty="0" smtClean="0">
                <a:solidFill>
                  <a:srgbClr val="004EC0"/>
                </a:solidFill>
              </a:rPr>
              <a:t>U.S. loans to the Allies reached $</a:t>
            </a:r>
            <a:r>
              <a:rPr lang="en-US" sz="2200" b="1" u="sng" dirty="0" smtClean="0">
                <a:solidFill>
                  <a:srgbClr val="004EC0"/>
                </a:solidFill>
              </a:rPr>
              <a:t>2.3</a:t>
            </a:r>
            <a:r>
              <a:rPr lang="en-US" sz="2200" dirty="0" smtClean="0">
                <a:solidFill>
                  <a:srgbClr val="004EC0"/>
                </a:solidFill>
              </a:rPr>
              <a:t> billion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/>
              <a:t>Events Prior to </a:t>
            </a:r>
            <a:r>
              <a:rPr lang="en-US" dirty="0" err="1" smtClean="0"/>
              <a:t>U.s</a:t>
            </a:r>
            <a:r>
              <a:rPr lang="en-US" dirty="0" smtClean="0"/>
              <a:t>.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82056" y="1828800"/>
            <a:ext cx="9626056" cy="4297363"/>
          </a:xfrm>
        </p:spPr>
        <p:txBody>
          <a:bodyPr/>
          <a:lstStyle/>
          <a:p>
            <a:pPr lvl="2"/>
            <a:r>
              <a:rPr lang="en-US" sz="2200" dirty="0" smtClean="0">
                <a:solidFill>
                  <a:srgbClr val="004EC0"/>
                </a:solidFill>
              </a:rPr>
              <a:t>Great Britain spread anti-German </a:t>
            </a:r>
            <a:r>
              <a:rPr lang="en-US" sz="2200" b="1" u="sng" dirty="0" smtClean="0">
                <a:solidFill>
                  <a:srgbClr val="004EC0"/>
                </a:solidFill>
              </a:rPr>
              <a:t>propaganda</a:t>
            </a:r>
            <a:r>
              <a:rPr lang="en-US" sz="2200" dirty="0" smtClean="0">
                <a:solidFill>
                  <a:srgbClr val="004EC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to the U.S.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Great Britain blockaded Europe, which </a:t>
            </a:r>
            <a:r>
              <a:rPr lang="en-US" sz="2200" dirty="0" smtClean="0">
                <a:solidFill>
                  <a:srgbClr val="004EC0"/>
                </a:solidFill>
              </a:rPr>
              <a:t>stopped US trade w/</a:t>
            </a:r>
            <a:r>
              <a:rPr lang="en-US" sz="2200" b="1" u="sng" dirty="0" smtClean="0">
                <a:solidFill>
                  <a:srgbClr val="004EC0"/>
                </a:solidFill>
              </a:rPr>
              <a:t>Germany</a:t>
            </a:r>
            <a:r>
              <a:rPr lang="en-US" sz="2200" dirty="0" smtClean="0">
                <a:solidFill>
                  <a:srgbClr val="004EC0"/>
                </a:solidFill>
              </a:rPr>
              <a:t> (famine)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pPr lvl="2"/>
            <a:r>
              <a:rPr lang="en-US" sz="2200" dirty="0" smtClean="0">
                <a:solidFill>
                  <a:srgbClr val="004EC0"/>
                </a:solidFill>
              </a:rPr>
              <a:t>Germany began </a:t>
            </a:r>
            <a:r>
              <a:rPr lang="en-US" sz="2200" b="1" u="sng" dirty="0" smtClean="0">
                <a:solidFill>
                  <a:srgbClr val="004EC0"/>
                </a:solidFill>
              </a:rPr>
              <a:t>submarine</a:t>
            </a:r>
            <a:r>
              <a:rPr lang="en-US" sz="2200" dirty="0" smtClean="0">
                <a:solidFill>
                  <a:srgbClr val="004EC0"/>
                </a:solidFill>
              </a:rPr>
              <a:t> warfare </a:t>
            </a:r>
            <a:r>
              <a:rPr lang="en-US" sz="2200" dirty="0" smtClean="0">
                <a:solidFill>
                  <a:srgbClr val="000000"/>
                </a:solidFill>
              </a:rPr>
              <a:t>(violated “</a:t>
            </a:r>
            <a:r>
              <a:rPr lang="en-US" sz="2200" b="1" u="sng" dirty="0" smtClean="0">
                <a:solidFill>
                  <a:srgbClr val="000000"/>
                </a:solidFill>
              </a:rPr>
              <a:t>freedom</a:t>
            </a:r>
            <a:r>
              <a:rPr lang="en-US" sz="2200" dirty="0" smtClean="0">
                <a:solidFill>
                  <a:srgbClr val="000000"/>
                </a:solidFill>
              </a:rPr>
              <a:t> of </a:t>
            </a:r>
            <a:r>
              <a:rPr lang="en-US" sz="2200" b="1" u="sng" dirty="0" smtClean="0">
                <a:solidFill>
                  <a:srgbClr val="000000"/>
                </a:solidFill>
              </a:rPr>
              <a:t>seas</a:t>
            </a:r>
            <a:r>
              <a:rPr lang="en-US" sz="2200" dirty="0" smtClean="0">
                <a:solidFill>
                  <a:srgbClr val="000000"/>
                </a:solidFill>
              </a:rPr>
              <a:t>”)</a:t>
            </a:r>
          </a:p>
          <a:p>
            <a:pPr lvl="3">
              <a:buClr>
                <a:schemeClr val="bg2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Attacked ships in </a:t>
            </a:r>
            <a:r>
              <a:rPr lang="en-US" sz="2200" b="1" u="sng" dirty="0" smtClean="0">
                <a:solidFill>
                  <a:srgbClr val="000000"/>
                </a:solidFill>
              </a:rPr>
              <a:t>Allied</a:t>
            </a:r>
            <a:r>
              <a:rPr lang="en-US" sz="2200" dirty="0" smtClean="0">
                <a:solidFill>
                  <a:srgbClr val="000000"/>
                </a:solidFill>
              </a:rPr>
              <a:t> ports</a:t>
            </a:r>
          </a:p>
          <a:p>
            <a:pPr lvl="3">
              <a:buClr>
                <a:schemeClr val="bg2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Declared a “</a:t>
            </a:r>
            <a:r>
              <a:rPr lang="en-US" sz="2200" b="1" u="sng" dirty="0" smtClean="0">
                <a:solidFill>
                  <a:srgbClr val="000000"/>
                </a:solidFill>
              </a:rPr>
              <a:t>war zone</a:t>
            </a:r>
            <a:r>
              <a:rPr lang="en-US" sz="2200" dirty="0" smtClean="0">
                <a:solidFill>
                  <a:srgbClr val="000000"/>
                </a:solidFill>
              </a:rPr>
              <a:t>” around the British Isles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German </a:t>
            </a:r>
            <a:r>
              <a:rPr lang="en-US" sz="4000" dirty="0" err="1" smtClean="0">
                <a:solidFill>
                  <a:srgbClr val="FF0000"/>
                </a:solidFill>
              </a:rPr>
              <a:t>u</a:t>
            </a:r>
            <a:r>
              <a:rPr lang="en-US" sz="4000" dirty="0" smtClean="0">
                <a:solidFill>
                  <a:srgbClr val="FF0000"/>
                </a:solidFill>
              </a:rPr>
              <a:t>-boat (Submarine)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6" y="1727200"/>
            <a:ext cx="7778825" cy="3918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Anti German Propaganda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1" y="2642733"/>
            <a:ext cx="3653040" cy="2513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002" y="1836182"/>
            <a:ext cx="3226949" cy="49172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Lusitania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02261"/>
            <a:ext cx="80518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Causes of </a:t>
            </a:r>
            <a:r>
              <a:rPr lang="en-US" dirty="0" err="1" smtClean="0">
                <a:solidFill>
                  <a:srgbClr val="FF0000"/>
                </a:solidFill>
              </a:rPr>
              <a:t>U.s.</a:t>
            </a:r>
            <a:r>
              <a:rPr lang="en-US" dirty="0" smtClean="0">
                <a:solidFill>
                  <a:srgbClr val="FF0000"/>
                </a:solidFill>
              </a:rPr>
              <a:t> entry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333" y="1828800"/>
            <a:ext cx="9622333" cy="4297363"/>
          </a:xfrm>
        </p:spPr>
        <p:txBody>
          <a:bodyPr/>
          <a:lstStyle/>
          <a:p>
            <a:pPr marL="1092200" lvl="2" indent="-514350">
              <a:buFont typeface="+mj-lt"/>
              <a:buAutoNum type="romanLcPeriod" startAt="5"/>
            </a:pPr>
            <a:r>
              <a:rPr lang="en-US" sz="2400" dirty="0" smtClean="0">
                <a:solidFill>
                  <a:srgbClr val="004EC0"/>
                </a:solidFill>
              </a:rPr>
              <a:t>Sinking of the </a:t>
            </a:r>
            <a:r>
              <a:rPr lang="en-US" sz="2400" b="1" u="sng" dirty="0" smtClean="0">
                <a:solidFill>
                  <a:srgbClr val="004EC0"/>
                </a:solidFill>
              </a:rPr>
              <a:t>Lusitania</a:t>
            </a:r>
            <a:r>
              <a:rPr lang="en-US" sz="2400" dirty="0" smtClean="0">
                <a:solidFill>
                  <a:srgbClr val="004EC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(May 7, 1915)</a:t>
            </a:r>
          </a:p>
          <a:p>
            <a:pPr marL="1203325" lvl="3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4EC0"/>
                </a:solidFill>
              </a:rPr>
              <a:t>U.S.-</a:t>
            </a:r>
            <a:r>
              <a:rPr lang="en-US" sz="2400" b="1" u="sng" dirty="0" smtClean="0">
                <a:solidFill>
                  <a:srgbClr val="004EC0"/>
                </a:solidFill>
              </a:rPr>
              <a:t>German</a:t>
            </a:r>
            <a:r>
              <a:rPr lang="en-US" sz="2400" dirty="0" smtClean="0">
                <a:solidFill>
                  <a:srgbClr val="004EC0"/>
                </a:solidFill>
              </a:rPr>
              <a:t> relations worsen</a:t>
            </a:r>
          </a:p>
          <a:p>
            <a:pPr marL="1203325" lvl="3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Germany questioned U.S. </a:t>
            </a:r>
            <a:r>
              <a:rPr lang="en-US" sz="2400" b="1" u="sng" dirty="0" smtClean="0">
                <a:solidFill>
                  <a:srgbClr val="000000"/>
                </a:solidFill>
              </a:rPr>
              <a:t>neutrality</a:t>
            </a:r>
            <a:r>
              <a:rPr lang="en-US" sz="2400" dirty="0" smtClean="0">
                <a:solidFill>
                  <a:srgbClr val="000000"/>
                </a:solidFill>
              </a:rPr>
              <a:t> &amp; the ship’s </a:t>
            </a:r>
            <a:r>
              <a:rPr lang="en-US" sz="2400" b="1" u="sng" dirty="0" smtClean="0">
                <a:solidFill>
                  <a:srgbClr val="000000"/>
                </a:solidFill>
              </a:rPr>
              <a:t>cargo</a:t>
            </a:r>
          </a:p>
          <a:p>
            <a:pPr marL="1203325" lvl="3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4EC0"/>
                </a:solidFill>
              </a:rPr>
              <a:t>Ship was loaded with </a:t>
            </a:r>
            <a:r>
              <a:rPr lang="en-US" sz="2400" b="1" u="sng" dirty="0" smtClean="0">
                <a:solidFill>
                  <a:srgbClr val="004EC0"/>
                </a:solidFill>
              </a:rPr>
              <a:t>contraband</a:t>
            </a:r>
            <a:r>
              <a:rPr lang="en-US" sz="2400" dirty="0" smtClean="0">
                <a:solidFill>
                  <a:srgbClr val="004EC0"/>
                </a:solidFill>
              </a:rPr>
              <a:t> purchased from the </a:t>
            </a:r>
            <a:r>
              <a:rPr lang="en-US" sz="2400" b="1" u="sng" dirty="0" smtClean="0">
                <a:solidFill>
                  <a:srgbClr val="004EC0"/>
                </a:solidFill>
              </a:rPr>
              <a:t>U.S.</a:t>
            </a:r>
          </a:p>
          <a:p>
            <a:pPr marL="1203325" lvl="3" indent="-342900">
              <a:buClr>
                <a:schemeClr val="bg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Wilson demanded in a letter of </a:t>
            </a:r>
            <a:r>
              <a:rPr lang="en-US" sz="2400" b="1" u="sng" dirty="0" smtClean="0">
                <a:solidFill>
                  <a:srgbClr val="000000"/>
                </a:solidFill>
              </a:rPr>
              <a:t>protest</a:t>
            </a:r>
            <a:r>
              <a:rPr lang="en-US" sz="2400" dirty="0" smtClean="0">
                <a:solidFill>
                  <a:srgbClr val="000000"/>
                </a:solidFill>
              </a:rPr>
              <a:t> that Germany end sub </a:t>
            </a:r>
            <a:r>
              <a:rPr lang="en-US" sz="2400" b="1" u="sng" dirty="0" smtClean="0">
                <a:solidFill>
                  <a:srgbClr val="000000"/>
                </a:solidFill>
              </a:rPr>
              <a:t>warfare</a:t>
            </a:r>
            <a:r>
              <a:rPr lang="en-US" sz="2400" dirty="0" smtClean="0">
                <a:solidFill>
                  <a:srgbClr val="000000"/>
                </a:solidFill>
              </a:rPr>
              <a:t>, &amp; apologize and pay </a:t>
            </a:r>
            <a:r>
              <a:rPr lang="en-US" sz="2400" b="1" u="sng" dirty="0" smtClean="0">
                <a:solidFill>
                  <a:srgbClr val="000000"/>
                </a:solidFill>
              </a:rPr>
              <a:t>reparations</a:t>
            </a:r>
            <a:r>
              <a:rPr lang="en-US" sz="2400" dirty="0" smtClean="0">
                <a:solidFill>
                  <a:srgbClr val="000000"/>
                </a:solidFill>
              </a:rPr>
              <a:t> to the families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1" y="0"/>
            <a:ext cx="4672764" cy="2855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41" y="2968443"/>
            <a:ext cx="5393452" cy="3654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3"/>
            <a:ext cx="9144000" cy="12831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Causes of </a:t>
            </a:r>
            <a:r>
              <a:rPr lang="en-US" dirty="0" err="1">
                <a:solidFill>
                  <a:srgbClr val="FF0000"/>
                </a:solidFill>
              </a:rPr>
              <a:t>U.s.</a:t>
            </a:r>
            <a:r>
              <a:rPr lang="en-US" dirty="0">
                <a:solidFill>
                  <a:srgbClr val="FF0000"/>
                </a:solidFill>
              </a:rPr>
              <a:t>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333" y="1345920"/>
            <a:ext cx="9622333" cy="478024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1092200" lvl="2" indent="-514350">
              <a:buFont typeface="+mj-lt"/>
              <a:buAutoNum type="romanLcPeriod" startAt="6"/>
            </a:pPr>
            <a:r>
              <a:rPr lang="en-US" sz="2400" dirty="0" smtClean="0">
                <a:solidFill>
                  <a:srgbClr val="000000"/>
                </a:solidFill>
              </a:rPr>
              <a:t>March 1916: </a:t>
            </a:r>
            <a:r>
              <a:rPr lang="en-US" sz="2400" dirty="0" smtClean="0">
                <a:solidFill>
                  <a:srgbClr val="004EC0"/>
                </a:solidFill>
              </a:rPr>
              <a:t>The French ship </a:t>
            </a:r>
            <a:r>
              <a:rPr lang="en-US" sz="2400" b="1" u="sng" dirty="0" smtClean="0">
                <a:solidFill>
                  <a:srgbClr val="004EC0"/>
                </a:solidFill>
              </a:rPr>
              <a:t>Sussex</a:t>
            </a:r>
            <a:r>
              <a:rPr lang="en-US" sz="2400" dirty="0" smtClean="0">
                <a:solidFill>
                  <a:srgbClr val="004EC0"/>
                </a:solidFill>
              </a:rPr>
              <a:t> was sunk with Americans on board</a:t>
            </a:r>
            <a:r>
              <a:rPr lang="en-US" sz="2400" dirty="0" smtClean="0">
                <a:solidFill>
                  <a:srgbClr val="000000"/>
                </a:solidFill>
              </a:rPr>
              <a:t>.  </a:t>
            </a:r>
            <a:r>
              <a:rPr lang="en-US" sz="2400" dirty="0" smtClean="0">
                <a:solidFill>
                  <a:srgbClr val="004EC0"/>
                </a:solidFill>
              </a:rPr>
              <a:t>Germany agreed to the “Sussex Pledge,”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4EC0"/>
                </a:solidFill>
              </a:rPr>
              <a:t>(a promise to </a:t>
            </a:r>
            <a:r>
              <a:rPr lang="en-US" sz="2400" b="1" u="sng" dirty="0" smtClean="0">
                <a:solidFill>
                  <a:srgbClr val="004EC0"/>
                </a:solidFill>
              </a:rPr>
              <a:t>warn</a:t>
            </a:r>
            <a:r>
              <a:rPr lang="en-US" sz="2400" dirty="0" smtClean="0">
                <a:solidFill>
                  <a:srgbClr val="004EC0"/>
                </a:solidFill>
              </a:rPr>
              <a:t> ships before sinking them).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43745"/>
            <a:ext cx="38100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248</TotalTime>
  <Words>508</Words>
  <Application>Microsoft Office PowerPoint</Application>
  <PresentationFormat>On-screen Show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Calisto MT</vt:lpstr>
      <vt:lpstr>Perpetua Titling MT</vt:lpstr>
      <vt:lpstr>Precedent</vt:lpstr>
      <vt:lpstr>World War I</vt:lpstr>
      <vt:lpstr>Events Prior to U.s. entry</vt:lpstr>
      <vt:lpstr>Events Prior to U.s. entry</vt:lpstr>
      <vt:lpstr>German u-boat (Submarine)</vt:lpstr>
      <vt:lpstr>Anti German Propaganda</vt:lpstr>
      <vt:lpstr>The Lusitania</vt:lpstr>
      <vt:lpstr>Causes of U.s. entry</vt:lpstr>
      <vt:lpstr>PowerPoint Presentation</vt:lpstr>
      <vt:lpstr>Causes of U.s. entry</vt:lpstr>
      <vt:lpstr>Causes of U.s. entry</vt:lpstr>
      <vt:lpstr>PowerPoint Presentation</vt:lpstr>
      <vt:lpstr>PowerPoint Presentation</vt:lpstr>
      <vt:lpstr>PowerPoint Presentation</vt:lpstr>
      <vt:lpstr>Causes of U.s. entry</vt:lpstr>
      <vt:lpstr>Causes of U.s. entry</vt:lpstr>
      <vt:lpstr>U.s. enters War</vt:lpstr>
      <vt:lpstr>U.s. enters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Karl Sagan</dc:creator>
  <cp:lastModifiedBy>Samantha Copeland</cp:lastModifiedBy>
  <cp:revision>15</cp:revision>
  <dcterms:created xsi:type="dcterms:W3CDTF">2011-06-27T17:34:22Z</dcterms:created>
  <dcterms:modified xsi:type="dcterms:W3CDTF">2018-10-17T12:16:07Z</dcterms:modified>
</cp:coreProperties>
</file>