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85764-1D12-4D12-AEB9-6968FA9EB7D8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FEA4-A5C1-4E0A-8105-187A29DBB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6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7D0F1D-FEA2-4E69-B631-7A8E5E494E11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865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6E1A31-2D9E-40C2-8E84-4A08E43FDB9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648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A5693E-2DAC-4205-918B-CB7CA16D3661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859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3CFDE-0BB4-4A0F-8ED8-D8B4EA544D78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574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3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7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3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6D12-8753-43E6-8469-95ADCA40D26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BCD2-E4D0-4714-AD85-CBF8F69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WWII BATTLES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11" descr="ww2promotinggoodrel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2613"/>
            <a:ext cx="2362200" cy="317658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U.S. Reinforcements Wade Through the Surf as They Land at Normandy Photographic Pr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6" name="Picture 8" descr="WWII united poster.jpg (40303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981200"/>
            <a:ext cx="2362200" cy="3065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3355848"/>
            <a:ext cx="8077200" cy="167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WWII BATTLES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1308100" y="-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-2705100" y="-2332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2532" name="Picture 4" descr="20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6553200"/>
            <a:ext cx="304800" cy="228600"/>
          </a:xfrm>
          <a:prstGeom prst="irregularSeal2">
            <a:avLst/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2534" name="Picture 13" descr="dday"/>
          <p:cNvPicPr>
            <a:picLocks noChangeAspect="1" noChangeArrowheads="1"/>
          </p:cNvPicPr>
          <p:nvPr/>
        </p:nvPicPr>
        <p:blipFill>
          <a:blip r:embed="rId5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3485" r="3896" b="4175"/>
          <a:stretch>
            <a:fillRect/>
          </a:stretch>
        </p:blipFill>
        <p:spPr bwMode="auto">
          <a:xfrm>
            <a:off x="4953000" y="228600"/>
            <a:ext cx="4038600" cy="369728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14"/>
          <p:cNvSpPr>
            <a:spLocks noChangeArrowheads="1"/>
          </p:cNvSpPr>
          <p:nvPr/>
        </p:nvSpPr>
        <p:spPr bwMode="auto">
          <a:xfrm>
            <a:off x="2286000" y="2514600"/>
            <a:ext cx="2895600" cy="381000"/>
          </a:xfrm>
          <a:prstGeom prst="leftArrow">
            <a:avLst>
              <a:gd name="adj1" fmla="val 50000"/>
              <a:gd name="adj2" fmla="val 1900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199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5" name="Picture 3" descr="dday%2520map"/>
          <p:cNvPicPr>
            <a:picLocks noChangeAspect="1" noChangeArrowheads="1"/>
          </p:cNvPicPr>
          <p:nvPr/>
        </p:nvPicPr>
        <p:blipFill>
          <a:blip r:embed="rId2">
            <a:lum bright="6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85800"/>
            <a:ext cx="906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35000"/>
              </a:spcBef>
              <a:buClr>
                <a:srgbClr val="0000CC"/>
              </a:buClr>
              <a:buSzPct val="85000"/>
              <a:buFont typeface="Wingdings" pitchFamily="2" charset="2"/>
              <a:buChar char="v"/>
            </a:pPr>
            <a:r>
              <a:rPr lang="en-US" altLang="en-US" sz="2800" b="1" dirty="0">
                <a:latin typeface="Arial Narrow" pitchFamily="34" charset="0"/>
              </a:rPr>
              <a:t>D-Day, the </a:t>
            </a:r>
            <a:r>
              <a:rPr lang="en-US" altLang="en-US" sz="2800" b="1" dirty="0" smtClean="0">
                <a:latin typeface="Arial Narrow" pitchFamily="34" charset="0"/>
              </a:rPr>
              <a:t>Decision </a:t>
            </a:r>
            <a:r>
              <a:rPr lang="en-US" altLang="en-US" sz="2800" b="1" dirty="0">
                <a:latin typeface="Arial Narrow" pitchFamily="34" charset="0"/>
              </a:rPr>
              <a:t>D</a:t>
            </a:r>
            <a:r>
              <a:rPr lang="en-US" altLang="en-US" sz="2800" b="1" dirty="0" smtClean="0">
                <a:latin typeface="Arial Narrow" pitchFamily="34" charset="0"/>
              </a:rPr>
              <a:t>ay</a:t>
            </a:r>
          </a:p>
          <a:p>
            <a:pPr algn="ctr">
              <a:lnSpc>
                <a:spcPct val="75000"/>
              </a:lnSpc>
              <a:spcBef>
                <a:spcPct val="35000"/>
              </a:spcBef>
              <a:buClr>
                <a:srgbClr val="0000CC"/>
              </a:buClr>
              <a:buSzPct val="85000"/>
              <a:buFont typeface="Wingdings" pitchFamily="2" charset="2"/>
              <a:buChar char="v"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Largest </a:t>
            </a:r>
            <a:r>
              <a:rPr lang="en-US" altLang="en-US" sz="2800" b="1" dirty="0">
                <a:solidFill>
                  <a:srgbClr val="FF0000"/>
                </a:solidFill>
                <a:latin typeface="Arial Narrow" pitchFamily="34" charset="0"/>
              </a:rPr>
              <a:t>military invasion in world </a:t>
            </a:r>
            <a:r>
              <a:rPr lang="en-US" altLang="en-US" sz="2800" b="1" dirty="0">
                <a:latin typeface="Arial Narrow" pitchFamily="34" charset="0"/>
              </a:rPr>
              <a:t>history to defeat Hitler.</a:t>
            </a:r>
          </a:p>
          <a:p>
            <a:pPr algn="ctr">
              <a:lnSpc>
                <a:spcPct val="75000"/>
              </a:lnSpc>
              <a:spcBef>
                <a:spcPct val="35000"/>
              </a:spcBef>
              <a:buClr>
                <a:srgbClr val="0000CC"/>
              </a:buClr>
              <a:buSzPct val="85000"/>
              <a:buFont typeface="Wingdings" pitchFamily="2" charset="2"/>
              <a:buChar char="v"/>
            </a:pPr>
            <a:r>
              <a:rPr lang="en-US" altLang="en-US" sz="2800" b="1" dirty="0">
                <a:latin typeface="Arial Narrow" pitchFamily="34" charset="0"/>
              </a:rPr>
              <a:t>The 5000-vessel armada stretched as far as the eye could see, transporting over 150,000 men and nearly 30,000 vehicles across the channel to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storm the </a:t>
            </a:r>
            <a:r>
              <a:rPr lang="en-US" altLang="en-US" sz="2800" b="1" dirty="0">
                <a:solidFill>
                  <a:srgbClr val="FF0000"/>
                </a:solidFill>
                <a:latin typeface="Arial Narrow" pitchFamily="34" charset="0"/>
              </a:rPr>
              <a:t>French beaches</a:t>
            </a:r>
            <a:r>
              <a:rPr lang="en-US" altLang="en-US" sz="2800" b="1" dirty="0">
                <a:latin typeface="Arial Narrow" pitchFamily="34" charset="0"/>
              </a:rPr>
              <a:t>. </a:t>
            </a:r>
          </a:p>
          <a:p>
            <a:pPr algn="ctr">
              <a:lnSpc>
                <a:spcPct val="75000"/>
              </a:lnSpc>
              <a:spcBef>
                <a:spcPct val="35000"/>
              </a:spcBef>
              <a:buClr>
                <a:srgbClr val="0000CC"/>
              </a:buClr>
              <a:buSzPct val="85000"/>
              <a:buFont typeface="Wingdings" pitchFamily="2" charset="2"/>
              <a:buChar char="v"/>
            </a:pPr>
            <a:r>
              <a:rPr lang="en-US" altLang="en-US" sz="2800" b="1" dirty="0">
                <a:latin typeface="Arial Narrow" pitchFamily="34" charset="0"/>
              </a:rPr>
              <a:t>Six parachute regiments -- over 13,000 men -- were flown from nine British airfields in over 800 planes. </a:t>
            </a:r>
          </a:p>
          <a:p>
            <a:pPr algn="ctr">
              <a:lnSpc>
                <a:spcPct val="75000"/>
              </a:lnSpc>
              <a:spcBef>
                <a:spcPct val="35000"/>
              </a:spcBef>
              <a:buClr>
                <a:srgbClr val="0000CC"/>
              </a:buClr>
              <a:buSzPct val="85000"/>
              <a:buFont typeface="Wingdings" pitchFamily="2" charset="2"/>
              <a:buChar char="v"/>
            </a:pPr>
            <a:r>
              <a:rPr lang="en-US" altLang="en-US" sz="2800" b="1" dirty="0">
                <a:latin typeface="Arial Narrow" pitchFamily="34" charset="0"/>
              </a:rPr>
              <a:t>More than 300 planes dropped 13,000 bombs over coastal Normandy immediately in advance of the invasion.</a:t>
            </a:r>
          </a:p>
          <a:p>
            <a:pPr algn="ctr">
              <a:lnSpc>
                <a:spcPct val="75000"/>
              </a:lnSpc>
              <a:spcBef>
                <a:spcPct val="35000"/>
              </a:spcBef>
              <a:buClr>
                <a:srgbClr val="0000CC"/>
              </a:buClr>
              <a:buSzPct val="85000"/>
              <a:buFont typeface="Wingdings" pitchFamily="2" charset="2"/>
              <a:buChar char="v"/>
            </a:pPr>
            <a:r>
              <a:rPr lang="en-US" altLang="en-US" sz="2800" b="1" dirty="0">
                <a:latin typeface="Arial Narrow" pitchFamily="34" charset="0"/>
              </a:rPr>
              <a:t>War planners had projected that 5,000 tons of gasoline would be needed daily for the first 20 days after the initial assault. </a:t>
            </a:r>
          </a:p>
          <a:p>
            <a:pPr algn="ctr">
              <a:lnSpc>
                <a:spcPct val="75000"/>
              </a:lnSpc>
              <a:spcBef>
                <a:spcPct val="35000"/>
              </a:spcBef>
              <a:buClr>
                <a:srgbClr val="0000CC"/>
              </a:buClr>
              <a:buSzPct val="85000"/>
              <a:buFont typeface="Wingdings" pitchFamily="2" charset="2"/>
              <a:buChar char="v"/>
            </a:pPr>
            <a:r>
              <a:rPr lang="en-US" altLang="en-US" sz="2800" b="1" dirty="0">
                <a:latin typeface="Arial Narrow" pitchFamily="34" charset="0"/>
              </a:rPr>
              <a:t>By nightfall on June 6, more than 9,000 Allied soldiers were dead or wounded, but more than 100,000 had made it ashore, securing French coastal villages</a:t>
            </a:r>
            <a:r>
              <a:rPr lang="en-US" altLang="en-US" sz="2800" b="1" dirty="0" smtClean="0">
                <a:latin typeface="Arial Narrow" pitchFamily="34" charset="0"/>
              </a:rPr>
              <a:t>.</a:t>
            </a:r>
            <a:endParaRPr lang="en-US" altLang="en-US" sz="2800" b="1" dirty="0">
              <a:latin typeface="Arial Narrow" pitchFamily="34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D-DAY INVASION</a:t>
            </a:r>
          </a:p>
        </p:txBody>
      </p:sp>
    </p:spTree>
    <p:extLst>
      <p:ext uri="{BB962C8B-B14F-4D97-AF65-F5344CB8AC3E}">
        <p14:creationId xmlns:p14="http://schemas.microsoft.com/office/powerpoint/2010/main" val="295954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4" descr="dday%2520map"/>
          <p:cNvPicPr>
            <a:picLocks noChangeAspect="1" noChangeArrowheads="1"/>
          </p:cNvPicPr>
          <p:nvPr/>
        </p:nvPicPr>
        <p:blipFill>
          <a:blip r:embed="rId2">
            <a:lum bright="5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915988"/>
            <a:ext cx="9144000" cy="53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v"/>
            </a:pPr>
            <a:r>
              <a:rPr lang="en-US" altLang="en-US" sz="2800" b="1" dirty="0" smtClean="0">
                <a:latin typeface="Arial Narrow" pitchFamily="34" charset="0"/>
              </a:rPr>
              <a:t>To </a:t>
            </a:r>
            <a:r>
              <a:rPr lang="en-US" altLang="en-US" sz="2800" b="1" dirty="0">
                <a:latin typeface="Arial Narrow" pitchFamily="34" charset="0"/>
              </a:rPr>
              <a:t>get through the barbed war, soldiers had to blast through with 10’ pipes filled with TNT.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v"/>
            </a:pPr>
            <a:r>
              <a:rPr lang="en-US" altLang="en-US" sz="2800" b="1" dirty="0">
                <a:latin typeface="Arial Narrow" pitchFamily="34" charset="0"/>
              </a:rPr>
              <a:t>Two portable harbors were built and transported across the English channel and setup on 1 of the British beaches and 1 with the Americans.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v"/>
            </a:pPr>
            <a:r>
              <a:rPr lang="en-US" altLang="en-US" sz="2800" b="1" dirty="0">
                <a:latin typeface="Arial Narrow" pitchFamily="34" charset="0"/>
              </a:rPr>
              <a:t>To get fuel from England to France, an underwater pipeline was laid which connected with the portable harbors to get fuel to the front..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v"/>
            </a:pPr>
            <a:r>
              <a:rPr lang="en-US" altLang="en-US" sz="2800" b="1" dirty="0">
                <a:latin typeface="Arial Narrow" pitchFamily="34" charset="0"/>
              </a:rPr>
              <a:t>To fool </a:t>
            </a:r>
            <a:r>
              <a:rPr lang="en-US" altLang="en-US" sz="2800" b="1" dirty="0" smtClean="0">
                <a:latin typeface="Arial Narrow" pitchFamily="34" charset="0"/>
              </a:rPr>
              <a:t>the Germans </a:t>
            </a:r>
            <a:r>
              <a:rPr lang="en-US" altLang="en-US" sz="2800" b="1" dirty="0">
                <a:latin typeface="Arial Narrow" pitchFamily="34" charset="0"/>
              </a:rPr>
              <a:t>to believing the invasion was at Calais, the Allies dropped dummy parachute soldiers…..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v"/>
            </a:pPr>
            <a:r>
              <a:rPr lang="en-US" altLang="en-US" sz="2800" b="1" dirty="0">
                <a:solidFill>
                  <a:srgbClr val="C00000"/>
                </a:solidFill>
                <a:latin typeface="Arial Narrow" pitchFamily="34" charset="0"/>
              </a:rPr>
              <a:t>June 6, 1944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v"/>
            </a:pPr>
            <a:endParaRPr lang="en-US" altLang="en-US" sz="2800" b="1" dirty="0">
              <a:latin typeface="Arial Narrow" pitchFamily="34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D-DAY INVASION</a:t>
            </a:r>
          </a:p>
        </p:txBody>
      </p:sp>
    </p:spTree>
    <p:extLst>
      <p:ext uri="{BB962C8B-B14F-4D97-AF65-F5344CB8AC3E}">
        <p14:creationId xmlns:p14="http://schemas.microsoft.com/office/powerpoint/2010/main" val="172113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isenhower gives orders for D-Day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1524000" y="1143000"/>
            <a:ext cx="59436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52400"/>
            <a:ext cx="7239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Insula" pitchFamily="66" charset="0"/>
              </a:rPr>
              <a:t>Gen. Eisenhower Gives the Orders for D-Day [“Operation Overlord”]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791200"/>
            <a:ext cx="6096000" cy="11227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US General Dwight Eisenhower was chosen by </a:t>
            </a:r>
            <a:r>
              <a:rPr lang="en-US" dirty="0">
                <a:latin typeface="+mn-lt"/>
              </a:rPr>
              <a:t>the </a:t>
            </a:r>
            <a:r>
              <a:rPr lang="en-US" i="1" dirty="0">
                <a:solidFill>
                  <a:srgbClr val="A50021"/>
                </a:solidFill>
                <a:latin typeface="+mn-lt"/>
              </a:rPr>
              <a:t>Big 3</a:t>
            </a:r>
            <a:r>
              <a:rPr lang="en-US" dirty="0">
                <a:latin typeface="+mn-lt"/>
              </a:rPr>
              <a:t> at the </a:t>
            </a:r>
            <a:r>
              <a:rPr lang="en-US" i="1" dirty="0">
                <a:solidFill>
                  <a:srgbClr val="A50021"/>
                </a:solidFill>
                <a:latin typeface="+mn-lt"/>
              </a:rPr>
              <a:t>Tehran Conference</a:t>
            </a:r>
            <a:r>
              <a:rPr lang="en-US" dirty="0">
                <a:latin typeface="+mn-lt"/>
              </a:rPr>
              <a:t> (Nov. 28-Dec. 1, 1943) as the </a:t>
            </a:r>
            <a:r>
              <a:rPr lang="en-US" i="1" dirty="0">
                <a:solidFill>
                  <a:srgbClr val="A50021"/>
                </a:solidFill>
                <a:latin typeface="+mn-lt"/>
              </a:rPr>
              <a:t>Supreme Allied Commander</a:t>
            </a:r>
            <a:r>
              <a:rPr lang="en-US" dirty="0">
                <a:latin typeface="+mn-lt"/>
              </a:rPr>
              <a:t> and was responsible for the D-Day Invasion.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06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9" descr="DDayl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9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94"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9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aa_marshall_dday_3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parisomaha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371600" y="381000"/>
            <a:ext cx="632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en-US" altLang="en-US" sz="4400" b="1"/>
              <a:t>Normandy Beach Today</a:t>
            </a:r>
          </a:p>
        </p:txBody>
      </p:sp>
    </p:spTree>
    <p:extLst>
      <p:ext uri="{BB962C8B-B14F-4D97-AF65-F5344CB8AC3E}">
        <p14:creationId xmlns:p14="http://schemas.microsoft.com/office/powerpoint/2010/main" val="25698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t="8333" r="15538" b="9723"/>
          <a:stretch>
            <a:fillRect/>
          </a:stretch>
        </p:blipFill>
        <p:spPr bwMode="auto">
          <a:xfrm>
            <a:off x="152400" y="1447800"/>
            <a:ext cx="6858000" cy="49339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685" name="Text Box 5"/>
          <p:cNvSpPr txBox="1">
            <a:spLocks noChangeArrowheads="1"/>
          </p:cNvSpPr>
          <p:nvPr/>
        </p:nvSpPr>
        <p:spPr bwMode="auto">
          <a:xfrm>
            <a:off x="838200" y="76200"/>
            <a:ext cx="7391400" cy="1068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D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sula" pitchFamily="66" charset="0"/>
              </a:rPr>
              <a:t>The Battle of the Bulge:</a:t>
            </a:r>
            <a:br>
              <a:rPr lang="en-US" sz="3600" b="1">
                <a:solidFill>
                  <a:srgbClr val="D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sula" pitchFamily="66" charset="0"/>
              </a:rPr>
            </a:br>
            <a:r>
              <a:rPr lang="en-US" sz="2800" b="1">
                <a:solidFill>
                  <a:srgbClr val="D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nsula" pitchFamily="66" charset="0"/>
              </a:rPr>
              <a:t>Hitler’s Last Offensive</a:t>
            </a:r>
            <a:endParaRPr lang="en-US" sz="2000" b="1">
              <a:solidFill>
                <a:srgbClr val="D8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nsula" pitchFamily="66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086600" y="1600200"/>
            <a:ext cx="2057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600" b="1">
                <a:latin typeface="Arial Narrow" pitchFamily="34" charset="0"/>
              </a:rPr>
              <a:t>Dec. 16, 1944 to Jan. 28, 1945</a:t>
            </a:r>
          </a:p>
        </p:txBody>
      </p:sp>
    </p:spTree>
    <p:extLst>
      <p:ext uri="{BB962C8B-B14F-4D97-AF65-F5344CB8AC3E}">
        <p14:creationId xmlns:p14="http://schemas.microsoft.com/office/powerpoint/2010/main" val="2824182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Battle of the Bulge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854575"/>
          </a:xfrm>
        </p:spPr>
        <p:txBody>
          <a:bodyPr rtlCol="0">
            <a:normAutofit fontScale="925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Hitler caught Allies by surprise and created a bulge in their front line and captured several key towns.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After about a month of fighting on December 23, 1944 the </a:t>
            </a:r>
            <a:r>
              <a:rPr lang="en-US" dirty="0" smtClean="0">
                <a:solidFill>
                  <a:srgbClr val="FF0000"/>
                </a:solidFill>
              </a:rPr>
              <a:t>Allies pushed Germany out of France.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Battle hurt Hitler because he had to use reserve troops and it hurt his men. </a:t>
            </a:r>
            <a:r>
              <a:rPr lang="en-US" dirty="0" smtClean="0">
                <a:solidFill>
                  <a:srgbClr val="FF0000"/>
                </a:solidFill>
              </a:rPr>
              <a:t>It shortened the time Germany had left.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Stalingrad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850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rgbClr val="FF0000"/>
                </a:solidFill>
              </a:rPr>
              <a:t>Hitler wanted to control </a:t>
            </a:r>
            <a:r>
              <a:rPr lang="en-US" dirty="0" smtClean="0"/>
              <a:t>Stalingrad so he could overtake </a:t>
            </a:r>
            <a:r>
              <a:rPr lang="en-US" dirty="0" smtClean="0">
                <a:solidFill>
                  <a:srgbClr val="FF0000"/>
                </a:solidFill>
              </a:rPr>
              <a:t>Russia</a:t>
            </a:r>
            <a:r>
              <a:rPr lang="en-US" dirty="0" smtClean="0"/>
              <a:t> and gain control of the rich oil fields.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rgbClr val="FF0000"/>
                </a:solidFill>
              </a:rPr>
              <a:t>Brutal fighting</a:t>
            </a:r>
            <a:r>
              <a:rPr lang="en-US" dirty="0" smtClean="0"/>
              <a:t>: house to house, block by block, bombing and much rubble.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The Germans were starving, sick and had frostbite.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rgbClr val="FF0000"/>
                </a:solidFill>
              </a:rPr>
              <a:t>German troops surrendered </a:t>
            </a:r>
            <a:r>
              <a:rPr lang="en-US" dirty="0" smtClean="0"/>
              <a:t>on January 31, 1943.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Major turning point of war in Europe.  </a:t>
            </a:r>
            <a:r>
              <a:rPr lang="en-US" dirty="0" smtClean="0">
                <a:solidFill>
                  <a:srgbClr val="FF0000"/>
                </a:solidFill>
              </a:rPr>
              <a:t>Ended realistic plans of Hitler dominating Europe.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V-E 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3037" y="1600200"/>
            <a:ext cx="4548963" cy="5257799"/>
          </a:xfrm>
        </p:spPr>
        <p:txBody>
          <a:bodyPr/>
          <a:lstStyle/>
          <a:p>
            <a:r>
              <a:rPr lang="en-US" altLang="en-US" sz="2200" dirty="0" smtClean="0"/>
              <a:t>April 1945 </a:t>
            </a:r>
            <a:r>
              <a:rPr lang="en-US" altLang="en-US" sz="2200" dirty="0" smtClean="0">
                <a:solidFill>
                  <a:srgbClr val="FF0000"/>
                </a:solidFill>
              </a:rPr>
              <a:t>Mussolini</a:t>
            </a:r>
            <a:r>
              <a:rPr lang="en-US" altLang="en-US" sz="2200" dirty="0" smtClean="0"/>
              <a:t> tried to flee to Switzerland and was caught and </a:t>
            </a:r>
            <a:r>
              <a:rPr lang="en-US" altLang="en-US" sz="2200" dirty="0" smtClean="0">
                <a:solidFill>
                  <a:srgbClr val="FF0000"/>
                </a:solidFill>
              </a:rPr>
              <a:t>executed</a:t>
            </a:r>
            <a:r>
              <a:rPr lang="en-US" altLang="en-US" sz="2200" dirty="0" smtClean="0"/>
              <a:t>. 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April 30, 1945 </a:t>
            </a:r>
            <a:r>
              <a:rPr lang="en-US" altLang="en-US" sz="2200" dirty="0" smtClean="0">
                <a:solidFill>
                  <a:srgbClr val="FF0000"/>
                </a:solidFill>
              </a:rPr>
              <a:t>Hitler committed suicide </a:t>
            </a:r>
            <a:r>
              <a:rPr lang="en-US" altLang="en-US" sz="2200" dirty="0" smtClean="0"/>
              <a:t>along with several of his associates.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>
                <a:solidFill>
                  <a:srgbClr val="C00000"/>
                </a:solidFill>
              </a:rPr>
              <a:t>May 7, 1945</a:t>
            </a:r>
            <a:r>
              <a:rPr lang="en-US" altLang="en-US" sz="2200" dirty="0" smtClean="0"/>
              <a:t> </a:t>
            </a:r>
            <a:r>
              <a:rPr lang="en-US" altLang="en-US" sz="2200" dirty="0" smtClean="0">
                <a:solidFill>
                  <a:srgbClr val="FF0000"/>
                </a:solidFill>
              </a:rPr>
              <a:t>Germany surrendered</a:t>
            </a:r>
            <a:r>
              <a:rPr lang="en-US" altLang="en-US" sz="2200" dirty="0" smtClean="0"/>
              <a:t>. V-E Day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>
                <a:solidFill>
                  <a:srgbClr val="FF0000"/>
                </a:solidFill>
              </a:rPr>
              <a:t>Harry S. Truman was President of the United States </a:t>
            </a:r>
            <a:br>
              <a:rPr lang="en-US" altLang="en-US" sz="2200" dirty="0" smtClean="0">
                <a:solidFill>
                  <a:srgbClr val="FF0000"/>
                </a:solidFill>
              </a:rPr>
            </a:br>
            <a:r>
              <a:rPr lang="en-US" altLang="en-US" sz="2200" dirty="0" smtClean="0"/>
              <a:t>(FDR died April 12, 1945). </a:t>
            </a:r>
          </a:p>
        </p:txBody>
      </p:sp>
      <p:pic>
        <p:nvPicPr>
          <p:cNvPr id="4" name="Picture 7" descr="mus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2405062" cy="2971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15c_Hitler%20Dead_l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t="12250" r="18407" b="12505"/>
          <a:stretch>
            <a:fillRect/>
          </a:stretch>
        </p:blipFill>
        <p:spPr bwMode="auto">
          <a:xfrm>
            <a:off x="6574465" y="3657600"/>
            <a:ext cx="2438400" cy="2971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Text Box 2"/>
          <p:cNvSpPr txBox="1">
            <a:spLocks noChangeArrowheads="1"/>
          </p:cNvSpPr>
          <p:nvPr/>
        </p:nvSpPr>
        <p:spPr bwMode="auto">
          <a:xfrm>
            <a:off x="1371600" y="9525"/>
            <a:ext cx="7315200" cy="1133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200" b="1">
                <a:solidFill>
                  <a:srgbClr val="D8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nsula" pitchFamily="66" charset="0"/>
              </a:rPr>
              <a:t>Battle of Stalingrad:</a:t>
            </a:r>
            <a:br>
              <a:rPr lang="en-US" sz="4200" b="1">
                <a:solidFill>
                  <a:srgbClr val="D8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nsula" pitchFamily="66" charset="0"/>
              </a:rPr>
            </a:br>
            <a:r>
              <a:rPr lang="en-US" sz="3400" b="1">
                <a:solidFill>
                  <a:srgbClr val="D8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nsula" pitchFamily="66" charset="0"/>
              </a:rPr>
              <a:t>Winter of 1942-1943</a:t>
            </a:r>
          </a:p>
        </p:txBody>
      </p:sp>
      <p:pic>
        <p:nvPicPr>
          <p:cNvPr id="1137667" name="Picture 3" descr="Germans at Stalingrad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b="4469"/>
          <a:stretch>
            <a:fillRect/>
          </a:stretch>
        </p:blipFill>
        <p:spPr bwMode="auto">
          <a:xfrm>
            <a:off x="6296025" y="1371600"/>
            <a:ext cx="2619375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37668" name="Picture 4" descr="Stalingrad-2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1524000" y="1143000"/>
            <a:ext cx="4191000" cy="2627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37692" name="Group 28"/>
          <p:cNvGraphicFramePr>
            <a:graphicFrameLocks noGrp="1"/>
          </p:cNvGraphicFramePr>
          <p:nvPr/>
        </p:nvGraphicFramePr>
        <p:xfrm>
          <a:off x="1371600" y="3962400"/>
          <a:ext cx="4648200" cy="1828800"/>
        </p:xfrm>
        <a:graphic>
          <a:graphicData uri="http://schemas.openxmlformats.org/drawingml/2006/table">
            <a:tbl>
              <a:tblPr/>
              <a:tblGrid>
                <a:gridCol w="2328863"/>
                <a:gridCol w="2319337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sula" pitchFamily="66" charset="0"/>
                        </a:rPr>
                        <a:t>German Army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nsula" pitchFamily="66" charset="0"/>
                        </a:rPr>
                        <a:t>Russian Army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1,011,500 men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1,000,500 men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10,290 artillery guns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13,541 artillery guns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675 tanks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894 tanks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1,216 planes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1,115 planes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7693" name="Text Box 29"/>
          <p:cNvSpPr txBox="1">
            <a:spLocks noChangeArrowheads="1"/>
          </p:cNvSpPr>
          <p:nvPr/>
        </p:nvSpPr>
        <p:spPr bwMode="auto">
          <a:xfrm>
            <a:off x="1066800" y="5791200"/>
            <a:ext cx="8077200" cy="8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Stalin orders his troops to the “scorched earth policy”</a:t>
            </a: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Germans are surrounded at Stalingrad and supply lines are cut by the Russians.  Germans surrender to Soviets.</a:t>
            </a:r>
          </a:p>
        </p:txBody>
      </p:sp>
      <p:pic>
        <p:nvPicPr>
          <p:cNvPr id="123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07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0" y="55052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4 Star, US </a:t>
            </a:r>
            <a:r>
              <a:rPr lang="en-US" u="sng" dirty="0">
                <a:solidFill>
                  <a:srgbClr val="FF0000"/>
                </a:solidFill>
                <a:latin typeface="Arial Black" pitchFamily="34" charset="0"/>
              </a:rPr>
              <a:t>General Dwight Eisenhower</a:t>
            </a:r>
          </a:p>
          <a:p>
            <a:pPr algn="ctr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Graduate of West Point</a:t>
            </a:r>
          </a:p>
          <a:p>
            <a:pPr algn="ctr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Commanded Allied invasion on North Africa in 1942</a:t>
            </a:r>
          </a:p>
          <a:p>
            <a:pPr algn="ctr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Named Supreme Allied Commander and in charge of </a:t>
            </a:r>
            <a:r>
              <a:rPr lang="en-US" u="sng" dirty="0" smtClean="0">
                <a:solidFill>
                  <a:srgbClr val="FF0000"/>
                </a:solidFill>
                <a:latin typeface="Arial Black" pitchFamily="34" charset="0"/>
              </a:rPr>
              <a:t>D-Day.</a:t>
            </a:r>
            <a:endParaRPr lang="en-US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</a:rPr>
              <a:t>WWII </a:t>
            </a:r>
            <a:r>
              <a:rPr lang="en-US" sz="4400" dirty="0" smtClean="0">
                <a:solidFill>
                  <a:srgbClr val="FF0000"/>
                </a:solidFill>
              </a:rPr>
              <a:t>American Military </a:t>
            </a:r>
            <a:r>
              <a:rPr lang="en-US" sz="4400" dirty="0">
                <a:solidFill>
                  <a:srgbClr val="FF0000"/>
                </a:solidFill>
              </a:rPr>
              <a:t>Leaders</a:t>
            </a:r>
          </a:p>
        </p:txBody>
      </p:sp>
      <p:pic>
        <p:nvPicPr>
          <p:cNvPr id="15365" name="Picture 17" descr="USGenDDEisenhower19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295400"/>
            <a:ext cx="2879725" cy="3733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9" descr="1101450101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6326" r="6667" b="7643"/>
          <a:stretch>
            <a:fillRect/>
          </a:stretch>
        </p:blipFill>
        <p:spPr bwMode="auto">
          <a:xfrm>
            <a:off x="5387975" y="1295400"/>
            <a:ext cx="2908300" cy="37338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23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61" name="Text Box 9"/>
          <p:cNvSpPr txBox="1">
            <a:spLocks noChangeArrowheads="1"/>
          </p:cNvSpPr>
          <p:nvPr/>
        </p:nvSpPr>
        <p:spPr bwMode="auto">
          <a:xfrm>
            <a:off x="0" y="5006975"/>
            <a:ext cx="9144000" cy="17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i="1" u="sng" dirty="0">
                <a:solidFill>
                  <a:srgbClr val="FF0000"/>
                </a:solidFill>
                <a:latin typeface="Arial Black" pitchFamily="34" charset="0"/>
              </a:rPr>
              <a:t>General George Patton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 fontAlgn="auto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Graduate of West Point</a:t>
            </a:r>
          </a:p>
          <a:p>
            <a:pPr algn="ctr" fontAlgn="auto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Tank commander and commander of the 7</a:t>
            </a:r>
            <a:r>
              <a:rPr lang="en-US" baseline="30000" dirty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Army</a:t>
            </a:r>
          </a:p>
          <a:p>
            <a:pPr algn="ctr" fontAlgn="auto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Germans feared Patton</a:t>
            </a:r>
          </a:p>
          <a:p>
            <a:pPr algn="ctr" fontAlgn="auto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i="1" u="sng" dirty="0">
                <a:solidFill>
                  <a:schemeClr val="bg1"/>
                </a:solidFill>
                <a:latin typeface="Arial Black" pitchFamily="34" charset="0"/>
              </a:rPr>
              <a:t>“ole blood and guts”</a:t>
            </a:r>
          </a:p>
        </p:txBody>
      </p:sp>
      <p:pic>
        <p:nvPicPr>
          <p:cNvPr id="16389" name="Picture 23" descr="pa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971800" cy="36576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26" descr="bri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3300"/>
            <a:ext cx="4267200" cy="36449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457200" y="76200"/>
            <a:ext cx="8305800" cy="8382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66AF6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smtClean="0">
                <a:solidFill>
                  <a:srgbClr val="FF0000"/>
                </a:solidFill>
              </a:rPr>
              <a:t>WWII American Military Leaders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82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2434856" y="3930134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 Black" pitchFamily="34" charset="0"/>
              </a:rPr>
              <a:t>General Douglas MacArthur</a:t>
            </a:r>
          </a:p>
        </p:txBody>
      </p:sp>
      <p:pic>
        <p:nvPicPr>
          <p:cNvPr id="17413" name="Picture 18" descr="Mc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7125"/>
            <a:ext cx="3810000" cy="26066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20" descr="dmacarth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41788"/>
            <a:ext cx="1981200" cy="2259012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22" descr="buchanan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038600" cy="2590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23"/>
          <p:cNvSpPr txBox="1">
            <a:spLocks noChangeArrowheads="1"/>
          </p:cNvSpPr>
          <p:nvPr/>
        </p:nvSpPr>
        <p:spPr bwMode="auto">
          <a:xfrm>
            <a:off x="2438400" y="36576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978968" name="Text Box 24"/>
          <p:cNvSpPr txBox="1">
            <a:spLocks noChangeArrowheads="1"/>
          </p:cNvSpPr>
          <p:nvPr/>
        </p:nvSpPr>
        <p:spPr bwMode="auto">
          <a:xfrm>
            <a:off x="2971800" y="4198350"/>
            <a:ext cx="6781800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West Point Graduate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Commanding general of troops in the Philippines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Forced off the Philippines in 1942---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</a:rPr>
              <a:t>“I shall return”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1944, Battle of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</a:rPr>
              <a:t>Leyete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Gulf---- 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</a:rPr>
              <a:t>“I have returned to re-take the Philippines”.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Supreme Allied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Commander in the South Pacific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>
          <a:xfrm>
            <a:off x="457200" y="76200"/>
            <a:ext cx="8305800" cy="8382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66AF6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66AF6C"/>
                </a:solidFill>
                <a:latin typeface="Corbel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smtClean="0">
                <a:solidFill>
                  <a:srgbClr val="FF0000"/>
                </a:solidFill>
              </a:rPr>
              <a:t>WWII American Military Leaders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9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Italy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953000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July 1943- British and American troops landed in Sicily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Sept. 3, 1943 Italy surrendered and ended the rule of Mussolini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Hitler made Mussolini leader of puppet state in N. Italy.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Fighting continued until 1945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/>
          </a:p>
        </p:txBody>
      </p:sp>
      <p:pic>
        <p:nvPicPr>
          <p:cNvPr id="5" name="Picture 4" descr="map-WW2 in Italy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4618038" y="1447800"/>
            <a:ext cx="4525962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0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Text Box 2"/>
          <p:cNvSpPr txBox="1">
            <a:spLocks noChangeArrowheads="1"/>
          </p:cNvSpPr>
          <p:nvPr/>
        </p:nvSpPr>
        <p:spPr bwMode="auto">
          <a:xfrm>
            <a:off x="990600" y="76200"/>
            <a:ext cx="80772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D80000"/>
                </a:solidFill>
                <a:latin typeface="Insula" pitchFamily="66" charset="0"/>
              </a:rPr>
              <a:t>The Allies Liberate Rome:</a:t>
            </a:r>
            <a:br>
              <a:rPr lang="en-US" sz="3600" b="1" dirty="0">
                <a:solidFill>
                  <a:srgbClr val="D80000"/>
                </a:solidFill>
                <a:latin typeface="Insula" pitchFamily="66" charset="0"/>
              </a:rPr>
            </a:br>
            <a:r>
              <a:rPr lang="en-US" sz="3600" b="1" dirty="0">
                <a:solidFill>
                  <a:srgbClr val="D80000"/>
                </a:solidFill>
                <a:latin typeface="Insula" pitchFamily="66" charset="0"/>
              </a:rPr>
              <a:t>June 5, 1944</a:t>
            </a:r>
          </a:p>
        </p:txBody>
      </p:sp>
      <p:pic>
        <p:nvPicPr>
          <p:cNvPr id="1142787" name="Picture 3" descr="Allies in Italy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5562600" y="4419600"/>
            <a:ext cx="2743200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42788" name="Picture 4" descr="liberation of Rome-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257800" y="1371600"/>
            <a:ext cx="3429000" cy="27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42789" name="Picture 5" descr="liberation of Rome-2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 t="13846"/>
          <a:stretch>
            <a:fillRect/>
          </a:stretch>
        </p:blipFill>
        <p:spPr bwMode="auto">
          <a:xfrm>
            <a:off x="1295400" y="1371600"/>
            <a:ext cx="3706813" cy="5046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14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Attack on Germany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Starting in </a:t>
            </a:r>
            <a:r>
              <a:rPr lang="en-US" dirty="0" smtClean="0">
                <a:solidFill>
                  <a:srgbClr val="FF0000"/>
                </a:solidFill>
              </a:rPr>
              <a:t>1942-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British began dropping bombs </a:t>
            </a:r>
            <a:r>
              <a:rPr lang="en-US" dirty="0" smtClean="0"/>
              <a:t>on German cities.  Saturation Bombing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solidFill>
                  <a:srgbClr val="FF0000"/>
                </a:solidFill>
              </a:rPr>
              <a:t>Strategic bombing- </a:t>
            </a:r>
            <a:r>
              <a:rPr lang="en-US" dirty="0" smtClean="0"/>
              <a:t>trying to destroy industrial and political centers to avoid war making power.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Helped pave the way for an Allied offensive.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746</Words>
  <Application>Microsoft Office PowerPoint</Application>
  <PresentationFormat>On-screen Show (4:3)</PresentationFormat>
  <Paragraphs>95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Comic Sans MS</vt:lpstr>
      <vt:lpstr>Corbel</vt:lpstr>
      <vt:lpstr>Insula</vt:lpstr>
      <vt:lpstr>Times New Roman</vt:lpstr>
      <vt:lpstr>Wingdings</vt:lpstr>
      <vt:lpstr>Wingdings 2</vt:lpstr>
      <vt:lpstr>Office Theme</vt:lpstr>
      <vt:lpstr>WWII BATTLES</vt:lpstr>
      <vt:lpstr>Stalingrad</vt:lpstr>
      <vt:lpstr>PowerPoint Presentation</vt:lpstr>
      <vt:lpstr>WWII American Military Leaders</vt:lpstr>
      <vt:lpstr>PowerPoint Presentation</vt:lpstr>
      <vt:lpstr>PowerPoint Presentation</vt:lpstr>
      <vt:lpstr>Italy</vt:lpstr>
      <vt:lpstr>PowerPoint Presentation</vt:lpstr>
      <vt:lpstr>Attack on Germany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Battle of the Bulge</vt:lpstr>
      <vt:lpstr>V-E Day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 BATTLES</dc:title>
  <dc:creator>Carson Ford</dc:creator>
  <cp:lastModifiedBy>Samantha Copeland</cp:lastModifiedBy>
  <cp:revision>1</cp:revision>
  <dcterms:created xsi:type="dcterms:W3CDTF">2015-05-04T12:22:16Z</dcterms:created>
  <dcterms:modified xsi:type="dcterms:W3CDTF">2017-11-15T20:13:21Z</dcterms:modified>
</cp:coreProperties>
</file>